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89" r:id="rId3"/>
    <p:sldId id="257" r:id="rId4"/>
    <p:sldId id="260" r:id="rId5"/>
    <p:sldId id="261" r:id="rId6"/>
    <p:sldId id="263" r:id="rId7"/>
    <p:sldId id="271" r:id="rId8"/>
    <p:sldId id="265" r:id="rId9"/>
    <p:sldId id="262" r:id="rId10"/>
    <p:sldId id="267" r:id="rId11"/>
    <p:sldId id="266" r:id="rId12"/>
    <p:sldId id="264" r:id="rId13"/>
    <p:sldId id="280" r:id="rId14"/>
    <p:sldId id="269" r:id="rId15"/>
    <p:sldId id="281" r:id="rId16"/>
    <p:sldId id="282" r:id="rId17"/>
    <p:sldId id="283" r:id="rId18"/>
    <p:sldId id="268" r:id="rId19"/>
    <p:sldId id="273" r:id="rId20"/>
    <p:sldId id="274" r:id="rId21"/>
    <p:sldId id="272" r:id="rId22"/>
    <p:sldId id="275" r:id="rId23"/>
    <p:sldId id="279" r:id="rId24"/>
    <p:sldId id="270" r:id="rId25"/>
    <p:sldId id="277" r:id="rId26"/>
    <p:sldId id="288" r:id="rId27"/>
    <p:sldId id="258" r:id="rId28"/>
    <p:sldId id="259" r:id="rId29"/>
    <p:sldId id="285" r:id="rId30"/>
    <p:sldId id="286" r:id="rId31"/>
    <p:sldId id="290"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238"/>
  </p:normalViewPr>
  <p:slideViewPr>
    <p:cSldViewPr snapToGrid="0" snapToObjects="1">
      <p:cViewPr varScale="1">
        <p:scale>
          <a:sx n="95" d="100"/>
          <a:sy n="95" d="100"/>
        </p:scale>
        <p:origin x="1760" y="16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3" d="100"/>
          <a:sy n="123" d="100"/>
        </p:scale>
        <p:origin x="-28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5F3E31-9781-B24F-87A9-F98653FBF465}" type="datetimeFigureOut">
              <a:rPr lang="en-US" smtClean="0"/>
              <a:t>8/7/22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4F8C-1785-AC43-97F9-C9301BD933C9}" type="slidenum">
              <a:rPr lang="en-US" smtClean="0"/>
              <a:t>‹#›</a:t>
            </a:fld>
            <a:endParaRPr lang="en-US"/>
          </a:p>
        </p:txBody>
      </p:sp>
    </p:spTree>
    <p:extLst>
      <p:ext uri="{BB962C8B-B14F-4D97-AF65-F5344CB8AC3E}">
        <p14:creationId xmlns:p14="http://schemas.microsoft.com/office/powerpoint/2010/main" val="181847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a:t>
            </a:fld>
            <a:endParaRPr lang="en-US"/>
          </a:p>
        </p:txBody>
      </p:sp>
    </p:spTree>
    <p:extLst>
      <p:ext uri="{BB962C8B-B14F-4D97-AF65-F5344CB8AC3E}">
        <p14:creationId xmlns:p14="http://schemas.microsoft.com/office/powerpoint/2010/main" val="2445784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Colab – intro other options briefly</a:t>
            </a:r>
          </a:p>
        </p:txBody>
      </p:sp>
      <p:sp>
        <p:nvSpPr>
          <p:cNvPr id="4" name="Slide Number Placeholder 3"/>
          <p:cNvSpPr>
            <a:spLocks noGrp="1"/>
          </p:cNvSpPr>
          <p:nvPr>
            <p:ph type="sldNum" sz="quarter" idx="5"/>
          </p:nvPr>
        </p:nvSpPr>
        <p:spPr/>
        <p:txBody>
          <a:bodyPr/>
          <a:lstStyle/>
          <a:p>
            <a:fld id="{A41F4F8C-1785-AC43-97F9-C9301BD933C9}" type="slidenum">
              <a:rPr lang="en-US" smtClean="0"/>
              <a:t>13</a:t>
            </a:fld>
            <a:endParaRPr lang="en-US"/>
          </a:p>
        </p:txBody>
      </p:sp>
    </p:spTree>
    <p:extLst>
      <p:ext uri="{BB962C8B-B14F-4D97-AF65-F5344CB8AC3E}">
        <p14:creationId xmlns:p14="http://schemas.microsoft.com/office/powerpoint/2010/main" val="204394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14</a:t>
            </a:fld>
            <a:endParaRPr lang="en-US"/>
          </a:p>
        </p:txBody>
      </p:sp>
    </p:spTree>
    <p:extLst>
      <p:ext uri="{BB962C8B-B14F-4D97-AF65-F5344CB8AC3E}">
        <p14:creationId xmlns:p14="http://schemas.microsoft.com/office/powerpoint/2010/main" val="236533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18</a:t>
            </a:fld>
            <a:endParaRPr lang="en-US"/>
          </a:p>
        </p:txBody>
      </p:sp>
    </p:spTree>
    <p:extLst>
      <p:ext uri="{BB962C8B-B14F-4D97-AF65-F5344CB8AC3E}">
        <p14:creationId xmlns:p14="http://schemas.microsoft.com/office/powerpoint/2010/main" val="333839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demo Jupyter lab quickly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20</a:t>
            </a:fld>
            <a:endParaRPr lang="en-US"/>
          </a:p>
        </p:txBody>
      </p:sp>
    </p:spTree>
    <p:extLst>
      <p:ext uri="{BB962C8B-B14F-4D97-AF65-F5344CB8AC3E}">
        <p14:creationId xmlns:p14="http://schemas.microsoft.com/office/powerpoint/2010/main" val="3768866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21</a:t>
            </a:fld>
            <a:endParaRPr lang="en-US"/>
          </a:p>
        </p:txBody>
      </p:sp>
    </p:spTree>
    <p:extLst>
      <p:ext uri="{BB962C8B-B14F-4D97-AF65-F5344CB8AC3E}">
        <p14:creationId xmlns:p14="http://schemas.microsoft.com/office/powerpoint/2010/main" val="34410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22</a:t>
            </a:fld>
            <a:endParaRPr lang="en-US"/>
          </a:p>
        </p:txBody>
      </p:sp>
    </p:spTree>
    <p:extLst>
      <p:ext uri="{BB962C8B-B14F-4D97-AF65-F5344CB8AC3E}">
        <p14:creationId xmlns:p14="http://schemas.microsoft.com/office/powerpoint/2010/main" val="185065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ease of installation compared to yum, apt, brew, port, </a:t>
            </a:r>
            <a:r>
              <a:rPr lang="en-US" dirty="0" err="1"/>
              <a:t>etc</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23</a:t>
            </a:fld>
            <a:endParaRPr lang="en-US"/>
          </a:p>
        </p:txBody>
      </p:sp>
    </p:spTree>
    <p:extLst>
      <p:ext uri="{BB962C8B-B14F-4D97-AF65-F5344CB8AC3E}">
        <p14:creationId xmlns:p14="http://schemas.microsoft.com/office/powerpoint/2010/main" val="5542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a:t>
            </a:r>
          </a:p>
          <a:p>
            <a:r>
              <a:rPr lang="en-US" dirty="0"/>
              <a:t>%pip install </a:t>
            </a:r>
            <a:r>
              <a:rPr lang="en-US" dirty="0" err="1"/>
              <a:t>scipy</a:t>
            </a:r>
            <a:endParaRPr lang="en-US" dirty="0"/>
          </a:p>
          <a:p>
            <a:endParaRPr lang="en-US" dirty="0"/>
          </a:p>
          <a:p>
            <a:r>
              <a:rPr lang="en-US" dirty="0"/>
              <a:t>system</a:t>
            </a:r>
          </a:p>
          <a:p>
            <a:r>
              <a:rPr lang="en-US" dirty="0"/>
              <a:t>!pip</a:t>
            </a:r>
          </a:p>
          <a:p>
            <a:endParaRPr lang="en-US" dirty="0"/>
          </a:p>
          <a:p>
            <a:r>
              <a:rPr lang="en-US" dirty="0"/>
              <a:t>https://</a:t>
            </a:r>
            <a:r>
              <a:rPr lang="en-US" dirty="0" err="1"/>
              <a:t>pypi.org</a:t>
            </a:r>
            <a:r>
              <a:rPr lang="en-US" dirty="0"/>
              <a:t>/project/pip/</a:t>
            </a:r>
          </a:p>
        </p:txBody>
      </p:sp>
      <p:sp>
        <p:nvSpPr>
          <p:cNvPr id="4" name="Slide Number Placeholder 3"/>
          <p:cNvSpPr>
            <a:spLocks noGrp="1"/>
          </p:cNvSpPr>
          <p:nvPr>
            <p:ph type="sldNum" sz="quarter" idx="5"/>
          </p:nvPr>
        </p:nvSpPr>
        <p:spPr/>
        <p:txBody>
          <a:bodyPr/>
          <a:lstStyle/>
          <a:p>
            <a:fld id="{A41F4F8C-1785-AC43-97F9-C9301BD933C9}" type="slidenum">
              <a:rPr lang="en-US" smtClean="0"/>
              <a:t>24</a:t>
            </a:fld>
            <a:endParaRPr lang="en-US"/>
          </a:p>
        </p:txBody>
      </p:sp>
    </p:spTree>
    <p:extLst>
      <p:ext uri="{BB962C8B-B14F-4D97-AF65-F5344CB8AC3E}">
        <p14:creationId xmlns:p14="http://schemas.microsoft.com/office/powerpoint/2010/main" val="1928312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25</a:t>
            </a:fld>
            <a:endParaRPr lang="en-US"/>
          </a:p>
        </p:txBody>
      </p:sp>
    </p:spTree>
    <p:extLst>
      <p:ext uri="{BB962C8B-B14F-4D97-AF65-F5344CB8AC3E}">
        <p14:creationId xmlns:p14="http://schemas.microsoft.com/office/powerpoint/2010/main" val="3883779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26</a:t>
            </a:fld>
            <a:endParaRPr lang="en-US"/>
          </a:p>
        </p:txBody>
      </p:sp>
    </p:spTree>
    <p:extLst>
      <p:ext uri="{BB962C8B-B14F-4D97-AF65-F5344CB8AC3E}">
        <p14:creationId xmlns:p14="http://schemas.microsoft.com/office/powerpoint/2010/main" val="210455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err="1"/>
              <a:t>wordart.com</a:t>
            </a:r>
            <a:endParaRPr lang="en-US" dirty="0"/>
          </a:p>
          <a:p>
            <a:endParaRPr lang="en-US" dirty="0"/>
          </a:p>
          <a:p>
            <a:endParaRPr lang="en-US" dirty="0"/>
          </a:p>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p:txBody>
      </p:sp>
      <p:sp>
        <p:nvSpPr>
          <p:cNvPr id="4" name="Slide Number Placeholder 3"/>
          <p:cNvSpPr>
            <a:spLocks noGrp="1"/>
          </p:cNvSpPr>
          <p:nvPr>
            <p:ph type="sldNum" sz="quarter" idx="5"/>
          </p:nvPr>
        </p:nvSpPr>
        <p:spPr/>
        <p:txBody>
          <a:bodyPr/>
          <a:lstStyle/>
          <a:p>
            <a:fld id="{A41F4F8C-1785-AC43-97F9-C9301BD933C9}" type="slidenum">
              <a:rPr lang="en-US" smtClean="0"/>
              <a:t>4</a:t>
            </a:fld>
            <a:endParaRPr lang="en-US"/>
          </a:p>
        </p:txBody>
      </p:sp>
    </p:spTree>
    <p:extLst>
      <p:ext uri="{BB962C8B-B14F-4D97-AF65-F5344CB8AC3E}">
        <p14:creationId xmlns:p14="http://schemas.microsoft.com/office/powerpoint/2010/main" val="263855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27</a:t>
            </a:fld>
            <a:endParaRPr lang="en-US"/>
          </a:p>
        </p:txBody>
      </p:sp>
    </p:spTree>
    <p:extLst>
      <p:ext uri="{BB962C8B-B14F-4D97-AF65-F5344CB8AC3E}">
        <p14:creationId xmlns:p14="http://schemas.microsoft.com/office/powerpoint/2010/main" val="2296740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29</a:t>
            </a:fld>
            <a:endParaRPr lang="en-US"/>
          </a:p>
        </p:txBody>
      </p:sp>
    </p:spTree>
    <p:extLst>
      <p:ext uri="{BB962C8B-B14F-4D97-AF65-F5344CB8AC3E}">
        <p14:creationId xmlns:p14="http://schemas.microsoft.com/office/powerpoint/2010/main" val="402325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30</a:t>
            </a:fld>
            <a:endParaRPr lang="en-US"/>
          </a:p>
        </p:txBody>
      </p:sp>
    </p:spTree>
    <p:extLst>
      <p:ext uri="{BB962C8B-B14F-4D97-AF65-F5344CB8AC3E}">
        <p14:creationId xmlns:p14="http://schemas.microsoft.com/office/powerpoint/2010/main" val="4235197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meant to be self contained</a:t>
            </a:r>
          </a:p>
          <a:p>
            <a:endParaRPr lang="en-US" dirty="0"/>
          </a:p>
          <a:p>
            <a:r>
              <a:rPr lang="en-US" dirty="0"/>
              <a:t>Try to make no assumption about background, </a:t>
            </a:r>
            <a:r>
              <a:rPr lang="en-US" dirty="0" err="1"/>
              <a:t>prev</a:t>
            </a:r>
            <a:r>
              <a:rPr lang="en-US" dirty="0"/>
              <a:t> prog lang exp</a:t>
            </a:r>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31</a:t>
            </a:fld>
            <a:endParaRPr lang="en-US"/>
          </a:p>
        </p:txBody>
      </p:sp>
    </p:spTree>
    <p:extLst>
      <p:ext uri="{BB962C8B-B14F-4D97-AF65-F5344CB8AC3E}">
        <p14:creationId xmlns:p14="http://schemas.microsoft.com/office/powerpoint/2010/main" val="2339259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32</a:t>
            </a:fld>
            <a:endParaRPr lang="en-US"/>
          </a:p>
        </p:txBody>
      </p:sp>
    </p:spTree>
    <p:extLst>
      <p:ext uri="{BB962C8B-B14F-4D97-AF65-F5344CB8AC3E}">
        <p14:creationId xmlns:p14="http://schemas.microsoft.com/office/powerpoint/2010/main" val="131769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currently in the top 5 used programming languages, usually # 1 or 2</a:t>
            </a:r>
          </a:p>
          <a:p>
            <a:endParaRPr lang="en-US" dirty="0"/>
          </a:p>
          <a:p>
            <a:r>
              <a:rPr lang="en-US" dirty="0"/>
              <a:t>High level : meaning higher level of abstraction from machine code e.g. variables, arrays, objects, loops, functions, as opposed to memory addresses, bytes, etc.</a:t>
            </a:r>
          </a:p>
          <a:p>
            <a:r>
              <a:rPr lang="en-US" dirty="0"/>
              <a:t>	this allows for complex operations to be performed with simple statements</a:t>
            </a:r>
          </a:p>
          <a:p>
            <a:endParaRPr lang="en-US" dirty="0"/>
          </a:p>
          <a:p>
            <a:r>
              <a:rPr lang="en-US" dirty="0"/>
              <a:t>Simple :  Easy to understand syntax, code is readable not cryptic</a:t>
            </a:r>
          </a:p>
          <a:p>
            <a:r>
              <a:rPr lang="en-US" dirty="0"/>
              <a:t>	e.g. indentation is used to group statements rather than brackets as  in C++ and others</a:t>
            </a:r>
          </a:p>
          <a:p>
            <a:r>
              <a:rPr lang="en-US" dirty="0"/>
              <a:t>	NO declarations required, variables or names can be used immediately and Python will dynamically type them</a:t>
            </a:r>
          </a:p>
          <a:p>
            <a:endParaRPr lang="en-US" dirty="0"/>
          </a:p>
          <a:p>
            <a:r>
              <a:rPr lang="en-US" dirty="0"/>
              <a:t>OO : language uses objects, which can contain both data and code.  Data can be attributes, fields, properties.  Code or methods/functions that act on that data.</a:t>
            </a:r>
          </a:p>
          <a:p>
            <a:r>
              <a:rPr lang="en-US" dirty="0"/>
              <a:t>   Python is multi-paradigm in that it not only supports OO but also aspects from procedural or functional programming</a:t>
            </a:r>
          </a:p>
          <a:p>
            <a:endParaRPr lang="en-US" dirty="0"/>
          </a:p>
          <a:p>
            <a:r>
              <a:rPr lang="en-US" dirty="0"/>
              <a:t>Interpreted : no compilation, makes the edit-test-debug cycle very fast.  This feature is probably the most loved.</a:t>
            </a:r>
          </a:p>
        </p:txBody>
      </p:sp>
      <p:sp>
        <p:nvSpPr>
          <p:cNvPr id="4" name="Slide Number Placeholder 3"/>
          <p:cNvSpPr>
            <a:spLocks noGrp="1"/>
          </p:cNvSpPr>
          <p:nvPr>
            <p:ph type="sldNum" sz="quarter" idx="5"/>
          </p:nvPr>
        </p:nvSpPr>
        <p:spPr/>
        <p:txBody>
          <a:bodyPr/>
          <a:lstStyle/>
          <a:p>
            <a:fld id="{A41F4F8C-1785-AC43-97F9-C9301BD933C9}" type="slidenum">
              <a:rPr lang="en-US" smtClean="0"/>
              <a:t>5</a:t>
            </a:fld>
            <a:endParaRPr lang="en-US"/>
          </a:p>
        </p:txBody>
      </p:sp>
    </p:spTree>
    <p:extLst>
      <p:ext uri="{BB962C8B-B14F-4D97-AF65-F5344CB8AC3E}">
        <p14:creationId xmlns:p14="http://schemas.microsoft.com/office/powerpoint/2010/main" val="3555191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links to get started</a:t>
            </a:r>
          </a:p>
          <a:p>
            <a:endParaRPr lang="en-US" dirty="0"/>
          </a:p>
          <a:p>
            <a:r>
              <a:rPr lang="en-US" dirty="0"/>
              <a:t>Notebooks included in workshop have many many links to more resources and relevant documentation (for each topic)</a:t>
            </a:r>
          </a:p>
        </p:txBody>
      </p:sp>
      <p:sp>
        <p:nvSpPr>
          <p:cNvPr id="4" name="Slide Number Placeholder 3"/>
          <p:cNvSpPr>
            <a:spLocks noGrp="1"/>
          </p:cNvSpPr>
          <p:nvPr>
            <p:ph type="sldNum" sz="quarter" idx="5"/>
          </p:nvPr>
        </p:nvSpPr>
        <p:spPr/>
        <p:txBody>
          <a:bodyPr/>
          <a:lstStyle/>
          <a:p>
            <a:fld id="{A41F4F8C-1785-AC43-97F9-C9301BD933C9}" type="slidenum">
              <a:rPr lang="en-US" smtClean="0"/>
              <a:t>6</a:t>
            </a:fld>
            <a:endParaRPr lang="en-US"/>
          </a:p>
        </p:txBody>
      </p:sp>
    </p:spTree>
    <p:extLst>
      <p:ext uri="{BB962C8B-B14F-4D97-AF65-F5344CB8AC3E}">
        <p14:creationId xmlns:p14="http://schemas.microsoft.com/office/powerpoint/2010/main" val="137976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7</a:t>
            </a:fld>
            <a:endParaRPr lang="en-US"/>
          </a:p>
        </p:txBody>
      </p:sp>
    </p:spTree>
    <p:extLst>
      <p:ext uri="{BB962C8B-B14F-4D97-AF65-F5344CB8AC3E}">
        <p14:creationId xmlns:p14="http://schemas.microsoft.com/office/powerpoint/2010/main" val="3050631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in red box - select your version for most accurate documentation</a:t>
            </a:r>
          </a:p>
          <a:p>
            <a:endParaRPr lang="en-US" dirty="0"/>
          </a:p>
          <a:p>
            <a:r>
              <a:rPr lang="en-US" dirty="0"/>
              <a:t>links to lots of other useful info</a:t>
            </a:r>
          </a:p>
        </p:txBody>
      </p:sp>
      <p:sp>
        <p:nvSpPr>
          <p:cNvPr id="4" name="Slide Number Placeholder 3"/>
          <p:cNvSpPr>
            <a:spLocks noGrp="1"/>
          </p:cNvSpPr>
          <p:nvPr>
            <p:ph type="sldNum" sz="quarter" idx="5"/>
          </p:nvPr>
        </p:nvSpPr>
        <p:spPr/>
        <p:txBody>
          <a:bodyPr/>
          <a:lstStyle/>
          <a:p>
            <a:fld id="{A41F4F8C-1785-AC43-97F9-C9301BD933C9}" type="slidenum">
              <a:rPr lang="en-US" smtClean="0"/>
              <a:t>8</a:t>
            </a:fld>
            <a:endParaRPr lang="en-US"/>
          </a:p>
        </p:txBody>
      </p:sp>
    </p:spTree>
    <p:extLst>
      <p:ext uri="{BB962C8B-B14F-4D97-AF65-F5344CB8AC3E}">
        <p14:creationId xmlns:p14="http://schemas.microsoft.com/office/powerpoint/2010/main" val="146887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driven</a:t>
            </a:r>
          </a:p>
          <a:p>
            <a:r>
              <a:rPr lang="en-US" dirty="0"/>
              <a:t>Tons of stuff</a:t>
            </a:r>
          </a:p>
          <a:p>
            <a:r>
              <a:rPr lang="en-US" dirty="0"/>
              <a:t>Searching here will often turn up many duplicates (or very similar) – best to ask around or check out domain specific resources/groups</a:t>
            </a:r>
          </a:p>
          <a:p>
            <a:endParaRPr lang="en-US" dirty="0"/>
          </a:p>
          <a:p>
            <a:r>
              <a:rPr lang="en-US" dirty="0"/>
              <a:t>Perhaps demo a search for wavelets to show the duplication and need to look to their community for recommendations</a:t>
            </a:r>
          </a:p>
        </p:txBody>
      </p:sp>
      <p:sp>
        <p:nvSpPr>
          <p:cNvPr id="4" name="Slide Number Placeholder 3"/>
          <p:cNvSpPr>
            <a:spLocks noGrp="1"/>
          </p:cNvSpPr>
          <p:nvPr>
            <p:ph type="sldNum" sz="quarter" idx="5"/>
          </p:nvPr>
        </p:nvSpPr>
        <p:spPr/>
        <p:txBody>
          <a:bodyPr/>
          <a:lstStyle/>
          <a:p>
            <a:fld id="{A41F4F8C-1785-AC43-97F9-C9301BD933C9}" type="slidenum">
              <a:rPr lang="en-US" smtClean="0"/>
              <a:t>10</a:t>
            </a:fld>
            <a:endParaRPr lang="en-US"/>
          </a:p>
        </p:txBody>
      </p:sp>
    </p:spTree>
    <p:extLst>
      <p:ext uri="{BB962C8B-B14F-4D97-AF65-F5344CB8AC3E}">
        <p14:creationId xmlns:p14="http://schemas.microsoft.com/office/powerpoint/2010/main" val="216759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r>
              <a:rPr lang="en-US" dirty="0"/>
              <a:t>Following PEP8 </a:t>
            </a:r>
          </a:p>
          <a:p>
            <a:r>
              <a:rPr lang="en-US" dirty="0"/>
              <a:t>- make code easier to read and faster to understand, </a:t>
            </a:r>
          </a:p>
          <a:p>
            <a:pPr marL="171450" indent="-171450">
              <a:buFontTx/>
              <a:buChar char="-"/>
            </a:pPr>
            <a:r>
              <a:rPr lang="en-US" dirty="0"/>
              <a:t>reduce the number of common mistakes</a:t>
            </a:r>
          </a:p>
          <a:p>
            <a:pPr marL="171450" indent="-171450">
              <a:buFontTx/>
              <a:buChar char="-"/>
            </a:pPr>
            <a:r>
              <a:rPr lang="en-US" dirty="0"/>
              <a:t>It is recommended that all Python developers read this document.</a:t>
            </a:r>
            <a:endParaRPr lang="en-US" sz="1200" b="1" i="0" u="none" strike="noStrike" kern="1200" dirty="0">
              <a:solidFill>
                <a:schemeClr val="tx1"/>
              </a:solidFill>
              <a:effectLst/>
              <a:latin typeface="+mn-lt"/>
              <a:ea typeface="+mn-ea"/>
              <a:cs typeface="+mn-cs"/>
            </a:endParaRPr>
          </a:p>
          <a:p>
            <a:pPr marL="171450" indent="-171450">
              <a:buFontTx/>
              <a:buChar char="-"/>
            </a:pPr>
            <a:endParaRPr lang="en-US" sz="1200" b="1" i="0" u="none" strike="noStrike" kern="1200" dirty="0">
              <a:solidFill>
                <a:schemeClr val="tx1"/>
              </a:solidFill>
              <a:effectLst/>
              <a:latin typeface="+mn-lt"/>
              <a:ea typeface="+mn-ea"/>
              <a:cs typeface="+mn-cs"/>
            </a:endParaRPr>
          </a:p>
          <a:p>
            <a:r>
              <a:rPr lang="en-US" dirty="0"/>
              <a:t> PEP20 </a:t>
            </a:r>
          </a:p>
          <a:p>
            <a:pPr marL="171450" indent="-171450">
              <a:buFontTx/>
              <a:buChar char="-"/>
            </a:pPr>
            <a:r>
              <a:rPr lang="en-US" dirty="0"/>
              <a:t>Explicit is better than implicit., </a:t>
            </a:r>
          </a:p>
          <a:p>
            <a:pPr marL="171450" indent="-171450">
              <a:buFontTx/>
              <a:buChar char="-"/>
            </a:pPr>
            <a:r>
              <a:rPr lang="en-US" dirty="0"/>
              <a:t>Simple is better than complex.</a:t>
            </a:r>
          </a:p>
          <a:p>
            <a:pPr marL="171450" indent="-171450">
              <a:buFontTx/>
              <a:buChar char="-"/>
            </a:pPr>
            <a:r>
              <a:rPr lang="en-US" dirty="0"/>
              <a:t>Readability counts.</a:t>
            </a:r>
          </a:p>
          <a:p>
            <a:pPr marL="171450" indent="-171450">
              <a:buFontTx/>
              <a:buChar char="-"/>
            </a:pPr>
            <a:r>
              <a:rPr lang="en-US" dirty="0"/>
              <a:t>Now is better than never.</a:t>
            </a:r>
          </a:p>
          <a:p>
            <a:pPr marL="171450" indent="-171450">
              <a:buFontTx/>
              <a:buChar char="-"/>
            </a:pPr>
            <a:r>
              <a:rPr lang="en-US" dirty="0"/>
              <a:t>…</a:t>
            </a:r>
          </a:p>
          <a:p>
            <a:pPr marL="171450" indent="-171450">
              <a:buFontTx/>
              <a:buChar char="-"/>
            </a:pPr>
            <a:endParaRPr lang="en-US" sz="1200" b="1"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11</a:t>
            </a:fld>
            <a:endParaRPr lang="en-US"/>
          </a:p>
        </p:txBody>
      </p:sp>
    </p:spTree>
    <p:extLst>
      <p:ext uri="{BB962C8B-B14F-4D97-AF65-F5344CB8AC3E}">
        <p14:creationId xmlns:p14="http://schemas.microsoft.com/office/powerpoint/2010/main" val="404244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github</a:t>
            </a:r>
            <a:r>
              <a:rPr lang="en-US" dirty="0"/>
              <a:t> repo includes an old pdf with some instructions.</a:t>
            </a:r>
          </a:p>
        </p:txBody>
      </p:sp>
      <p:sp>
        <p:nvSpPr>
          <p:cNvPr id="4" name="Slide Number Placeholder 3"/>
          <p:cNvSpPr>
            <a:spLocks noGrp="1"/>
          </p:cNvSpPr>
          <p:nvPr>
            <p:ph type="sldNum" sz="quarter" idx="5"/>
          </p:nvPr>
        </p:nvSpPr>
        <p:spPr/>
        <p:txBody>
          <a:bodyPr/>
          <a:lstStyle/>
          <a:p>
            <a:fld id="{A41F4F8C-1785-AC43-97F9-C9301BD933C9}" type="slidenum">
              <a:rPr lang="en-US" smtClean="0"/>
              <a:t>12</a:t>
            </a:fld>
            <a:endParaRPr lang="en-US"/>
          </a:p>
        </p:txBody>
      </p:sp>
    </p:spTree>
    <p:extLst>
      <p:ext uri="{BB962C8B-B14F-4D97-AF65-F5344CB8AC3E}">
        <p14:creationId xmlns:p14="http://schemas.microsoft.com/office/powerpoint/2010/main" val="151650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cademicBdlg.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4459" y="207095"/>
            <a:ext cx="11663082" cy="6453660"/>
          </a:xfrm>
          <a:prstGeom prst="rect">
            <a:avLst/>
          </a:prstGeom>
        </p:spPr>
      </p:pic>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693989"/>
            <a:ext cx="10363200" cy="1470025"/>
          </a:xfrm>
        </p:spPr>
        <p:txBody>
          <a:bodyPr>
            <a:normAutofit/>
          </a:bodyPr>
          <a:lstStyle>
            <a:lvl1pPr>
              <a:defRPr sz="70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Subtitle 2"/>
          <p:cNvSpPr>
            <a:spLocks noGrp="1"/>
          </p:cNvSpPr>
          <p:nvPr>
            <p:ph type="subTitle" idx="1"/>
          </p:nvPr>
        </p:nvSpPr>
        <p:spPr>
          <a:xfrm>
            <a:off x="1828800" y="4235390"/>
            <a:ext cx="8534400" cy="1189892"/>
          </a:xfrm>
        </p:spPr>
        <p:txBody>
          <a:bodyPr>
            <a:normAutofit/>
          </a:bodyPr>
          <a:lstStyle>
            <a:lvl1pPr marL="0" indent="0" algn="ctr">
              <a:buNone/>
              <a:defRPr sz="2800"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C4CE51-D15A-BB47-9138-751D578D2580}"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pic>
        <p:nvPicPr>
          <p:cNvPr id="14" name="Picture 13"/>
          <p:cNvPicPr>
            <a:picLocks noChangeAspect="1"/>
          </p:cNvPicPr>
          <p:nvPr userDrawn="1"/>
        </p:nvPicPr>
        <p:blipFill>
          <a:blip r:embed="rId3"/>
          <a:stretch>
            <a:fillRect/>
          </a:stretch>
        </p:blipFill>
        <p:spPr>
          <a:xfrm>
            <a:off x="5647776" y="819398"/>
            <a:ext cx="896448" cy="736558"/>
          </a:xfrm>
          <a:prstGeom prst="rect">
            <a:avLst/>
          </a:prstGeom>
        </p:spPr>
      </p:pic>
    </p:spTree>
    <p:extLst>
      <p:ext uri="{BB962C8B-B14F-4D97-AF65-F5344CB8AC3E}">
        <p14:creationId xmlns:p14="http://schemas.microsoft.com/office/powerpoint/2010/main" val="365166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3466" y="101601"/>
            <a:ext cx="7687733" cy="1143000"/>
          </a:xfrm>
        </p:spPr>
        <p:txBody>
          <a:bodyPr>
            <a:normAutofit/>
          </a:bodyPr>
          <a:lstStyle>
            <a:lvl1pPr algn="l">
              <a:defRPr sz="48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Content Placeholder 2"/>
          <p:cNvSpPr>
            <a:spLocks noGrp="1"/>
          </p:cNvSpPr>
          <p:nvPr>
            <p:ph idx="1"/>
          </p:nvPr>
        </p:nvSpPr>
        <p:spPr>
          <a:xfrm>
            <a:off x="609600" y="1478844"/>
            <a:ext cx="10972799" cy="4647321"/>
          </a:xfrm>
        </p:spPr>
        <p:txBody>
          <a:bodyPr/>
          <a:lstStyle>
            <a:lvl1pPr marL="0" indent="0">
              <a:buNone/>
              <a:defRPr>
                <a:solidFill>
                  <a:schemeClr val="tx1">
                    <a:lumMod val="50000"/>
                    <a:lumOff val="50000"/>
                  </a:schemeClr>
                </a:solidFill>
                <a:latin typeface="Arial" charset="0"/>
                <a:ea typeface="Arial" charset="0"/>
                <a:cs typeface="Arial" charset="0"/>
              </a:defRPr>
            </a:lvl1pPr>
            <a:lvl2pPr marL="457200" indent="0">
              <a:buNone/>
              <a:defRPr>
                <a:solidFill>
                  <a:schemeClr val="tx1">
                    <a:lumMod val="50000"/>
                    <a:lumOff val="50000"/>
                  </a:schemeClr>
                </a:solidFill>
                <a:latin typeface="Arial" charset="0"/>
                <a:ea typeface="Arial" charset="0"/>
                <a:cs typeface="Arial" charset="0"/>
              </a:defRPr>
            </a:lvl2pPr>
            <a:lvl3pPr marL="914400" indent="0">
              <a:buNone/>
              <a:defRPr>
                <a:solidFill>
                  <a:schemeClr val="tx1">
                    <a:lumMod val="50000"/>
                    <a:lumOff val="50000"/>
                  </a:schemeClr>
                </a:solidFill>
                <a:latin typeface="Arial" charset="0"/>
                <a:ea typeface="Arial" charset="0"/>
                <a:cs typeface="Arial" charset="0"/>
              </a:defRPr>
            </a:lvl3pPr>
            <a:lvl4pPr marL="1371600" indent="0">
              <a:buNone/>
              <a:defRPr>
                <a:solidFill>
                  <a:schemeClr val="tx1">
                    <a:lumMod val="50000"/>
                    <a:lumOff val="50000"/>
                  </a:schemeClr>
                </a:solidFill>
                <a:latin typeface="Arial" charset="0"/>
                <a:ea typeface="Arial" charset="0"/>
                <a:cs typeface="Arial" charset="0"/>
              </a:defRPr>
            </a:lvl4pPr>
            <a:lvl5pPr marL="1828800" indent="0">
              <a:buNone/>
              <a:defRPr>
                <a:solidFill>
                  <a:schemeClr val="tx1">
                    <a:lumMod val="50000"/>
                    <a:lumOff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C4CE51-D15A-BB47-9138-751D578D2580}"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57527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4CE51-D15A-BB47-9138-751D578D2580}"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33406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5476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4CE51-D15A-BB47-9138-751D578D2580}" type="datetimeFigureOut">
              <a:rPr lang="en-US" smtClean="0"/>
              <a:t>8/7/22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32955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66704"/>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307098"/>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46861"/>
            <a:ext cx="5386917"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2307098"/>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8" y="2946861"/>
            <a:ext cx="5389033"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4CE51-D15A-BB47-9138-751D578D2580}" type="datetimeFigureOut">
              <a:rPr lang="en-US" smtClean="0"/>
              <a:t>8/7/22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203057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descr="PSCwall.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9938" y="208038"/>
            <a:ext cx="11672125" cy="6441925"/>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45C4CE51-D15A-BB47-9138-751D578D2580}" type="datetimeFigureOut">
              <a:rPr lang="en-US" smtClean="0"/>
              <a:t>8/7/22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FB8FF-E84C-EC49-87A9-5C830135652C}" type="slidenum">
              <a:rPr lang="en-US" smtClean="0"/>
              <a:t>‹#›</a:t>
            </a:fld>
            <a:endParaRPr lang="en-US"/>
          </a:p>
        </p:txBody>
      </p:sp>
      <p:sp>
        <p:nvSpPr>
          <p:cNvPr id="2" name="Title 1"/>
          <p:cNvSpPr>
            <a:spLocks noGrp="1"/>
          </p:cNvSpPr>
          <p:nvPr>
            <p:ph type="title"/>
          </p:nvPr>
        </p:nvSpPr>
        <p:spPr>
          <a:xfrm>
            <a:off x="1499616" y="2872522"/>
            <a:ext cx="9192768" cy="1143000"/>
          </a:xfrm>
        </p:spPr>
        <p:txBody>
          <a:bodyPr>
            <a:normAutofit/>
          </a:bodyPr>
          <a:lstStyle>
            <a:lvl1pPr>
              <a:defRPr sz="4800" b="0" i="0">
                <a:solidFill>
                  <a:srgbClr val="500000"/>
                </a:solidFill>
                <a:latin typeface="Tungsten Medium" charset="0"/>
                <a:ea typeface="Tungsten Medium" charset="0"/>
                <a:cs typeface="Tungsten Medium" charset="0"/>
              </a:defRPr>
            </a:lvl1pPr>
          </a:lstStyle>
          <a:p>
            <a:r>
              <a:rPr lang="en-US" dirty="0"/>
              <a:t>Click to edit Master title style</a:t>
            </a:r>
          </a:p>
        </p:txBody>
      </p:sp>
      <p:pic>
        <p:nvPicPr>
          <p:cNvPr id="16" name="Picture 15" descr="TAM-LogoBox.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4468" y="1424596"/>
            <a:ext cx="1303064" cy="1303064"/>
          </a:xfrm>
          <a:prstGeom prst="rect">
            <a:avLst/>
          </a:prstGeom>
        </p:spPr>
      </p:pic>
    </p:spTree>
    <p:extLst>
      <p:ext uri="{BB962C8B-B14F-4D97-AF65-F5344CB8AC3E}">
        <p14:creationId xmlns:p14="http://schemas.microsoft.com/office/powerpoint/2010/main" val="171542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4CE51-D15A-BB47-9138-751D578D2580}" type="datetimeFigureOut">
              <a:rPr lang="en-US" smtClean="0"/>
              <a:t>8/7/22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82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1171075"/>
            <a:ext cx="4011084"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1171075"/>
            <a:ext cx="6815667" cy="49550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11" y="2406317"/>
            <a:ext cx="4011084" cy="37198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45706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06905"/>
            <a:ext cx="7315200" cy="36206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8/7/22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8555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10785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341588"/>
            <a:ext cx="10972800" cy="37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4CE51-D15A-BB47-9138-751D578D2580}" type="datetimeFigureOut">
              <a:rPr lang="en-US" smtClean="0"/>
              <a:t>8/7/22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FB8FF-E84C-EC49-87A9-5C830135652C}" type="slidenum">
              <a:rPr lang="en-US" smtClean="0"/>
              <a:t>‹#›</a:t>
            </a:fld>
            <a:endParaRPr lang="en-US"/>
          </a:p>
        </p:txBody>
      </p:sp>
      <p:sp>
        <p:nvSpPr>
          <p:cNvPr id="8" name="Shape 461"/>
          <p:cNvSpPr/>
          <p:nvPr userDrawn="1"/>
        </p:nvSpPr>
        <p:spPr>
          <a:xfrm>
            <a:off x="203205" y="6575107"/>
            <a:ext cx="9400417"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pic>
        <p:nvPicPr>
          <p:cNvPr id="13" name="Picture 12"/>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3823" y="231831"/>
            <a:ext cx="11424356" cy="926298"/>
          </a:xfrm>
          <a:prstGeom prst="rect">
            <a:avLst/>
          </a:prstGeom>
        </p:spPr>
      </p:pic>
      <p:sp>
        <p:nvSpPr>
          <p:cNvPr id="15" name="Rectangle 14"/>
          <p:cNvSpPr/>
          <p:nvPr userDrawn="1"/>
        </p:nvSpPr>
        <p:spPr>
          <a:xfrm>
            <a:off x="383823" y="383114"/>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66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6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ypi.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eps.python.org/pep-0020/" TargetMode="External"/><Relationship Id="rId5" Type="http://schemas.openxmlformats.org/officeDocument/2006/relationships/hyperlink" Target="https://peps.python.org/pep-0001/" TargetMode="External"/><Relationship Id="rId4" Type="http://schemas.openxmlformats.org/officeDocument/2006/relationships/hyperlink" Target="https://peps.python.org/pep-000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iki.python.org/moin/BeginnersGuide/Downloa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anaconda.com/" TargetMode="External"/><Relationship Id="rId4" Type="http://schemas.openxmlformats.org/officeDocument/2006/relationships/hyperlink" Target="https://jupyter.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3/library/pdb.html" TargetMode="Externa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olab.research.google.com/" TargetMode="External"/><Relationship Id="rId5" Type="http://schemas.openxmlformats.org/officeDocument/2006/relationships/hyperlink" Target="https://docs.python.org/3/using/cmdline.html"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jupyter.org/" TargetMode="External"/><Relationship Id="rId5" Type="http://schemas.openxmlformats.org/officeDocument/2006/relationships/image" Target="../media/image21.png"/><Relationship Id="rId4" Type="http://schemas.openxmlformats.org/officeDocument/2006/relationships/hyperlink" Target="https://jupyter.org/tr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jupyter/jupyter/wik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anaconda.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research.google.com/colaboratory/faq.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ielsber-tamu/tamids-ds-bootcamp-python-0822"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raining.tamids.tamu.edu/python-primer/"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docs.python.org/3.10/reference/grammar.html" TargetMode="External"/><Relationship Id="rId3" Type="http://schemas.openxmlformats.org/officeDocument/2006/relationships/hyperlink" Target="https://www.python.org/" TargetMode="External"/><Relationship Id="rId7" Type="http://schemas.openxmlformats.org/officeDocument/2006/relationships/hyperlink" Target="https://docs.python.org/3.10/reference/index.html#reference-index" TargetMode="External"/><Relationship Id="rId12" Type="http://schemas.openxmlformats.org/officeDocument/2006/relationships/hyperlink" Target="https://stackoverflow.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cs.python.org/3/" TargetMode="External"/><Relationship Id="rId11" Type="http://schemas.openxmlformats.org/officeDocument/2006/relationships/hyperlink" Target="https://realpython.com/" TargetMode="External"/><Relationship Id="rId5" Type="http://schemas.openxmlformats.org/officeDocument/2006/relationships/hyperlink" Target="https://docs.python.org/3.10/tutorial/" TargetMode="External"/><Relationship Id="rId10" Type="http://schemas.openxmlformats.org/officeDocument/2006/relationships/hyperlink" Target="https://pypi.org/" TargetMode="External"/><Relationship Id="rId4" Type="http://schemas.openxmlformats.org/officeDocument/2006/relationships/hyperlink" Target="https://www.python.org/about/" TargetMode="External"/><Relationship Id="rId9" Type="http://schemas.openxmlformats.org/officeDocument/2006/relationships/hyperlink" Target="https://docs.python.org/3.10/library/index.html#library-inde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python.or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Python</a:t>
            </a:r>
          </a:p>
        </p:txBody>
      </p:sp>
      <p:sp>
        <p:nvSpPr>
          <p:cNvPr id="3" name="Subtitle 2"/>
          <p:cNvSpPr>
            <a:spLocks noGrp="1"/>
          </p:cNvSpPr>
          <p:nvPr>
            <p:ph type="subTitle" idx="1"/>
          </p:nvPr>
        </p:nvSpPr>
        <p:spPr>
          <a:xfrm>
            <a:off x="1828800" y="4235388"/>
            <a:ext cx="8534400" cy="2102349"/>
          </a:xfrm>
        </p:spPr>
        <p:txBody>
          <a:bodyPr>
            <a:normAutofit fontScale="92500" lnSpcReduction="10000"/>
          </a:bodyPr>
          <a:lstStyle/>
          <a:p>
            <a:pPr>
              <a:lnSpc>
                <a:spcPct val="120000"/>
              </a:lnSpc>
              <a:spcAft>
                <a:spcPts val="600"/>
              </a:spcAft>
            </a:pPr>
            <a:r>
              <a:rPr lang="en-US" sz="3200" b="1" i="0" dirty="0"/>
              <a:t>Matthew Hielsberg</a:t>
            </a:r>
          </a:p>
          <a:p>
            <a:pPr>
              <a:lnSpc>
                <a:spcPct val="120000"/>
              </a:lnSpc>
              <a:spcAft>
                <a:spcPts val="600"/>
              </a:spcAft>
            </a:pPr>
            <a:r>
              <a:rPr lang="en-US" sz="2200" i="0" dirty="0" err="1"/>
              <a:t>hielsber@tamu.edu</a:t>
            </a:r>
            <a:endParaRPr lang="en-US" sz="2200" i="0" dirty="0"/>
          </a:p>
          <a:p>
            <a:pPr>
              <a:lnSpc>
                <a:spcPct val="120000"/>
              </a:lnSpc>
              <a:spcAft>
                <a:spcPts val="600"/>
              </a:spcAft>
            </a:pPr>
            <a:r>
              <a:rPr lang="en-US" sz="2200" i="0" dirty="0"/>
              <a:t>TAMIDS Data Science Bootcamp</a:t>
            </a:r>
          </a:p>
          <a:p>
            <a:pPr>
              <a:lnSpc>
                <a:spcPct val="120000"/>
              </a:lnSpc>
              <a:spcAft>
                <a:spcPts val="600"/>
              </a:spcAft>
            </a:pPr>
            <a:r>
              <a:rPr lang="en-US" sz="2200" i="0" dirty="0"/>
              <a:t>08/09/2022</a:t>
            </a:r>
          </a:p>
          <a:p>
            <a:endParaRPr lang="en-US" i="0" dirty="0"/>
          </a:p>
        </p:txBody>
      </p:sp>
      <p:cxnSp>
        <p:nvCxnSpPr>
          <p:cNvPr id="5" name="Straight Connector 4"/>
          <p:cNvCxnSpPr/>
          <p:nvPr/>
        </p:nvCxnSpPr>
        <p:spPr>
          <a:xfrm>
            <a:off x="4082717" y="3968943"/>
            <a:ext cx="4026569" cy="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5E5D8D0-9E64-268A-EA92-DA8363CCACB8}"/>
              </a:ext>
            </a:extLst>
          </p:cNvPr>
          <p:cNvPicPr>
            <a:picLocks noChangeAspect="1"/>
          </p:cNvPicPr>
          <p:nvPr/>
        </p:nvPicPr>
        <p:blipFill rotWithShape="1">
          <a:blip r:embed="rId2"/>
          <a:srcRect t="43736"/>
          <a:stretch/>
        </p:blipFill>
        <p:spPr>
          <a:xfrm>
            <a:off x="4273660" y="1530528"/>
            <a:ext cx="3644680" cy="1284959"/>
          </a:xfrm>
          <a:prstGeom prst="rect">
            <a:avLst/>
          </a:prstGeom>
        </p:spPr>
      </p:pic>
    </p:spTree>
    <p:extLst>
      <p:ext uri="{BB962C8B-B14F-4D97-AF65-F5344CB8AC3E}">
        <p14:creationId xmlns:p14="http://schemas.microsoft.com/office/powerpoint/2010/main" val="13546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1949-59DF-D527-284F-1FF96E00EBF0}"/>
              </a:ext>
            </a:extLst>
          </p:cNvPr>
          <p:cNvSpPr>
            <a:spLocks noGrp="1"/>
          </p:cNvSpPr>
          <p:nvPr>
            <p:ph type="title"/>
          </p:nvPr>
        </p:nvSpPr>
        <p:spPr/>
        <p:txBody>
          <a:bodyPr/>
          <a:lstStyle/>
          <a:p>
            <a:r>
              <a:rPr lang="en-US" dirty="0"/>
              <a:t>Python Package Index</a:t>
            </a:r>
          </a:p>
        </p:txBody>
      </p:sp>
      <p:pic>
        <p:nvPicPr>
          <p:cNvPr id="4" name="Picture 3">
            <a:extLst>
              <a:ext uri="{FF2B5EF4-FFF2-40B4-BE49-F238E27FC236}">
                <a16:creationId xmlns:a16="http://schemas.microsoft.com/office/drawing/2014/main" id="{E74837E3-1557-1948-0940-C9ADE085F234}"/>
              </a:ext>
            </a:extLst>
          </p:cNvPr>
          <p:cNvPicPr>
            <a:picLocks noChangeAspect="1"/>
          </p:cNvPicPr>
          <p:nvPr/>
        </p:nvPicPr>
        <p:blipFill>
          <a:blip r:embed="rId3"/>
          <a:stretch>
            <a:fillRect/>
          </a:stretch>
        </p:blipFill>
        <p:spPr>
          <a:xfrm>
            <a:off x="2671267" y="1744145"/>
            <a:ext cx="6849465" cy="4749539"/>
          </a:xfrm>
          <a:prstGeom prst="rect">
            <a:avLst/>
          </a:prstGeom>
        </p:spPr>
      </p:pic>
      <p:sp>
        <p:nvSpPr>
          <p:cNvPr id="5" name="TextBox 4">
            <a:extLst>
              <a:ext uri="{FF2B5EF4-FFF2-40B4-BE49-F238E27FC236}">
                <a16:creationId xmlns:a16="http://schemas.microsoft.com/office/drawing/2014/main" id="{1B79B386-9BAB-269B-D9AF-4484CBC322BF}"/>
              </a:ext>
            </a:extLst>
          </p:cNvPr>
          <p:cNvSpPr txBox="1"/>
          <p:nvPr/>
        </p:nvSpPr>
        <p:spPr>
          <a:xfrm>
            <a:off x="5259680" y="1309707"/>
            <a:ext cx="1672637" cy="369332"/>
          </a:xfrm>
          <a:prstGeom prst="rect">
            <a:avLst/>
          </a:prstGeom>
          <a:noFill/>
        </p:spPr>
        <p:txBody>
          <a:bodyPr wrap="none" rtlCol="0">
            <a:spAutoFit/>
          </a:bodyPr>
          <a:lstStyle/>
          <a:p>
            <a:r>
              <a:rPr lang="en-US" dirty="0">
                <a:hlinkClick r:id="rId4"/>
              </a:rPr>
              <a:t>https://</a:t>
            </a:r>
            <a:r>
              <a:rPr lang="en-US" dirty="0" err="1">
                <a:hlinkClick r:id="rId4"/>
              </a:rPr>
              <a:t>pypi.org</a:t>
            </a:r>
            <a:endParaRPr lang="en-US" dirty="0"/>
          </a:p>
        </p:txBody>
      </p:sp>
    </p:spTree>
    <p:extLst>
      <p:ext uri="{BB962C8B-B14F-4D97-AF65-F5344CB8AC3E}">
        <p14:creationId xmlns:p14="http://schemas.microsoft.com/office/powerpoint/2010/main" val="250029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49C5-A613-20F3-7EF8-C9D4292FFC37}"/>
              </a:ext>
            </a:extLst>
          </p:cNvPr>
          <p:cNvSpPr>
            <a:spLocks noGrp="1"/>
          </p:cNvSpPr>
          <p:nvPr>
            <p:ph type="title"/>
          </p:nvPr>
        </p:nvSpPr>
        <p:spPr/>
        <p:txBody>
          <a:bodyPr>
            <a:normAutofit fontScale="90000"/>
          </a:bodyPr>
          <a:lstStyle/>
          <a:p>
            <a:r>
              <a:rPr lang="en-US" dirty="0"/>
              <a:t>Python Enhancement Proposals</a:t>
            </a:r>
          </a:p>
        </p:txBody>
      </p:sp>
      <p:sp>
        <p:nvSpPr>
          <p:cNvPr id="3" name="Content Placeholder 2">
            <a:extLst>
              <a:ext uri="{FF2B5EF4-FFF2-40B4-BE49-F238E27FC236}">
                <a16:creationId xmlns:a16="http://schemas.microsoft.com/office/drawing/2014/main" id="{BB3FAD2B-DC20-31A3-3464-E058A3233470}"/>
              </a:ext>
            </a:extLst>
          </p:cNvPr>
          <p:cNvSpPr>
            <a:spLocks noGrp="1"/>
          </p:cNvSpPr>
          <p:nvPr>
            <p:ph idx="1"/>
          </p:nvPr>
        </p:nvSpPr>
        <p:spPr>
          <a:xfrm>
            <a:off x="609600" y="1478844"/>
            <a:ext cx="10972799" cy="5043876"/>
          </a:xfrm>
        </p:spPr>
        <p:txBody>
          <a:bodyPr>
            <a:normAutofit fontScale="55000" lnSpcReduction="20000"/>
          </a:bodyPr>
          <a:lstStyle/>
          <a:p>
            <a:r>
              <a:rPr lang="en-US" dirty="0"/>
              <a:t>A PEP is a design document that provides information to the Python community or describes a new feature for Python or its processes or environment. </a:t>
            </a:r>
          </a:p>
          <a:p>
            <a:endParaRPr lang="en-US" dirty="0">
              <a:hlinkClick r:id="rId3"/>
            </a:endParaRPr>
          </a:p>
          <a:p>
            <a:pPr marL="457200" indent="-457200">
              <a:buFont typeface="Arial" panose="020B0604020202020204" pitchFamily="34" charset="0"/>
              <a:buChar char="•"/>
            </a:pPr>
            <a:r>
              <a:rPr lang="en-US" dirty="0">
                <a:hlinkClick r:id="rId4"/>
              </a:rPr>
              <a:t>PEP 0</a:t>
            </a:r>
            <a:r>
              <a:rPr lang="en-US" dirty="0"/>
              <a:t> – The index of PEPs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PEP 1 (PEP Purpose and Guidelines) </a:t>
            </a:r>
            <a:r>
              <a:rPr lang="en-US" dirty="0"/>
              <a:t>– This describes PEPs and the process they must go through to officially become part of or modify the language.</a:t>
            </a:r>
          </a:p>
          <a:p>
            <a:pPr marL="457200" indent="-457200">
              <a:buFont typeface="Arial" panose="020B0604020202020204" pitchFamily="34" charset="0"/>
              <a:buChar char="•"/>
            </a:pPr>
            <a:endParaRPr lang="en-US" dirty="0">
              <a:hlinkClick r:id="rId3"/>
            </a:endParaRPr>
          </a:p>
          <a:p>
            <a:pPr marL="457200" indent="-457200">
              <a:buFont typeface="Arial" panose="020B0604020202020204" pitchFamily="34" charset="0"/>
              <a:buChar char="•"/>
            </a:pPr>
            <a:r>
              <a:rPr lang="en-US" dirty="0">
                <a:hlinkClick r:id="rId3"/>
              </a:rPr>
              <a:t>PEP 8 (Style Guide) </a:t>
            </a:r>
            <a:r>
              <a:rPr lang="en-US" dirty="0"/>
              <a:t>- Promotes a readable, eye-pleasing coding style to which most projects adhere.  </a:t>
            </a:r>
          </a:p>
          <a:p>
            <a:pPr algn="ctr"/>
            <a:r>
              <a:rPr lang="en-US" b="1" dirty="0"/>
              <a:t>Strongly recommend reading PEP8!</a:t>
            </a:r>
          </a:p>
          <a:p>
            <a:pPr marL="914400" lvl="1" indent="-457200">
              <a:buFont typeface="Arial" panose="020B0604020202020204" pitchFamily="34" charset="0"/>
              <a:buChar char="•"/>
            </a:pPr>
            <a:r>
              <a:rPr lang="en-US" dirty="0"/>
              <a:t>Use 4-space indentation and no tabs.</a:t>
            </a:r>
          </a:p>
          <a:p>
            <a:pPr marL="914400" lvl="1" indent="-457200">
              <a:buFont typeface="Arial" panose="020B0604020202020204" pitchFamily="34" charset="0"/>
              <a:buChar char="•"/>
            </a:pPr>
            <a:r>
              <a:rPr lang="en-US" dirty="0"/>
              <a:t>Wrap lines so they are 79 or fewer characters.</a:t>
            </a:r>
          </a:p>
          <a:p>
            <a:pPr marL="914400" lvl="1" indent="-457200">
              <a:buFont typeface="Arial" panose="020B0604020202020204" pitchFamily="34" charset="0"/>
              <a:buChar char="•"/>
            </a:pPr>
            <a:r>
              <a:rPr lang="en-US" dirty="0"/>
              <a:t>Use blank lines to separate functions and classes, and larger blocks of code inside functions.</a:t>
            </a:r>
          </a:p>
          <a:p>
            <a:pPr marL="914400" lvl="1" indent="-457200">
              <a:buFont typeface="Arial" panose="020B0604020202020204" pitchFamily="34" charset="0"/>
              <a:buChar char="•"/>
            </a:pPr>
            <a:r>
              <a:rPr lang="en-US" dirty="0"/>
              <a:t>Name your classes and functions consistently.</a:t>
            </a:r>
          </a:p>
          <a:p>
            <a:pPr marL="914400" lvl="1" indent="-457200">
              <a:buFont typeface="Arial" panose="020B0604020202020204" pitchFamily="34" charset="0"/>
              <a:buChar char="•"/>
            </a:pPr>
            <a:r>
              <a:rPr lang="en-US" dirty="0"/>
              <a:t>…</a:t>
            </a:r>
          </a:p>
          <a:p>
            <a:endParaRPr lang="en-US" dirty="0"/>
          </a:p>
          <a:p>
            <a:pPr marL="457200" indent="-457200">
              <a:buFont typeface="Arial" panose="020B0604020202020204" pitchFamily="34" charset="0"/>
              <a:buChar char="•"/>
            </a:pPr>
            <a:r>
              <a:rPr lang="en-US" dirty="0">
                <a:hlinkClick r:id="rId6"/>
              </a:rPr>
              <a:t>PEP 20 (The Zen of Python)</a:t>
            </a:r>
            <a:r>
              <a:rPr lang="en-US" dirty="0"/>
              <a:t> – Long time </a:t>
            </a:r>
            <a:r>
              <a:rPr lang="en-US" dirty="0" err="1"/>
              <a:t>Pythoneer</a:t>
            </a:r>
            <a:r>
              <a:rPr lang="en-US" dirty="0"/>
              <a:t> Tim Peters succinctly channels the BDFL’s guiding principles for Python’s design into 20 aphorisms, only 19 of which have been written down.</a:t>
            </a:r>
          </a:p>
          <a:p>
            <a:r>
              <a:rPr lang="en-US" dirty="0"/>
              <a:t>		&gt;&gt;&gt; import this</a:t>
            </a:r>
          </a:p>
          <a:p>
            <a:endParaRPr lang="en-US" dirty="0"/>
          </a:p>
        </p:txBody>
      </p:sp>
    </p:spTree>
    <p:extLst>
      <p:ext uri="{BB962C8B-B14F-4D97-AF65-F5344CB8AC3E}">
        <p14:creationId xmlns:p14="http://schemas.microsoft.com/office/powerpoint/2010/main" val="3780621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ED-3B1B-513E-1D03-29FB4586B0B2}"/>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487182A-CC87-0202-D72B-ABCCE33D00A6}"/>
              </a:ext>
            </a:extLst>
          </p:cNvPr>
          <p:cNvSpPr>
            <a:spLocks noGrp="1"/>
          </p:cNvSpPr>
          <p:nvPr>
            <p:ph idx="1"/>
          </p:nvPr>
        </p:nvSpPr>
        <p:spPr/>
        <p:txBody>
          <a:bodyPr>
            <a:normAutofit fontScale="92500" lnSpcReduction="20000"/>
          </a:bodyPr>
          <a:lstStyle/>
          <a:p>
            <a:r>
              <a:rPr lang="en-US" b="1" dirty="0"/>
              <a:t>Python</a:t>
            </a:r>
            <a:r>
              <a:rPr lang="en-US" dirty="0"/>
              <a:t> </a:t>
            </a:r>
          </a:p>
          <a:p>
            <a:pPr marL="457200" indent="-457200">
              <a:buFont typeface="Arial" panose="020B0604020202020204" pitchFamily="34" charset="0"/>
              <a:buChar char="•"/>
            </a:pPr>
            <a:r>
              <a:rPr lang="en-US" dirty="0">
                <a:hlinkClick r:id="rId3"/>
              </a:rPr>
              <a:t>https://www.python.org</a:t>
            </a:r>
            <a:r>
              <a:rPr lang="en-US" dirty="0"/>
              <a:t> – Click on Downloads</a:t>
            </a:r>
          </a:p>
          <a:p>
            <a:pPr marL="457200" indent="-457200">
              <a:buFont typeface="Arial" panose="020B0604020202020204" pitchFamily="34" charset="0"/>
              <a:buChar char="•"/>
            </a:pPr>
            <a:r>
              <a:rPr lang="en-US" dirty="0">
                <a:hlinkClick r:id="rId3"/>
              </a:rPr>
              <a:t>https://wiki.python.org/moin/BeginnersGuide/Download</a:t>
            </a:r>
            <a:endParaRPr lang="en-US" dirty="0"/>
          </a:p>
          <a:p>
            <a:endParaRPr lang="en-US" dirty="0"/>
          </a:p>
          <a:p>
            <a:r>
              <a:rPr lang="en-US" b="1" dirty="0"/>
              <a:t>Jupyter Notebook &amp; Anaconda</a:t>
            </a:r>
          </a:p>
          <a:p>
            <a:pPr marL="457200" indent="-457200">
              <a:buFont typeface="Arial" panose="020B0604020202020204" pitchFamily="34" charset="0"/>
              <a:buChar char="•"/>
            </a:pPr>
            <a:r>
              <a:rPr lang="en-US" dirty="0">
                <a:hlinkClick r:id="rId4"/>
              </a:rPr>
              <a:t>https://jupyter.org</a:t>
            </a:r>
            <a:r>
              <a:rPr lang="en-US" dirty="0"/>
              <a:t> – Click on Install in the top Menu</a:t>
            </a:r>
          </a:p>
          <a:p>
            <a:pPr marL="457200" indent="-457200">
              <a:buFont typeface="Arial" panose="020B0604020202020204" pitchFamily="34" charset="0"/>
              <a:buChar char="•"/>
            </a:pPr>
            <a:r>
              <a:rPr lang="en-US" dirty="0">
                <a:hlinkClick r:id="rId5"/>
              </a:rPr>
              <a:t>https://www.anaconda.com</a:t>
            </a:r>
            <a:r>
              <a:rPr lang="en-US" dirty="0"/>
              <a:t> – Click the Download button</a:t>
            </a:r>
          </a:p>
          <a:p>
            <a:pPr marL="457200" indent="-457200">
              <a:buFont typeface="Arial" panose="020B0604020202020204" pitchFamily="34" charset="0"/>
              <a:buChar char="•"/>
            </a:pPr>
            <a:endParaRPr lang="en-US" dirty="0"/>
          </a:p>
          <a:p>
            <a:r>
              <a:rPr lang="en-US" b="1" dirty="0"/>
              <a:t>Google Colab</a:t>
            </a:r>
          </a:p>
          <a:p>
            <a:pPr marL="457200" indent="-457200">
              <a:buFont typeface="Arial" panose="020B0604020202020204" pitchFamily="34" charset="0"/>
              <a:buChar char="•"/>
            </a:pPr>
            <a:r>
              <a:rPr lang="en-US" dirty="0"/>
              <a:t>No Installation Required – We will use this today!</a:t>
            </a:r>
          </a:p>
          <a:p>
            <a:endParaRPr lang="en-US" dirty="0"/>
          </a:p>
        </p:txBody>
      </p:sp>
    </p:spTree>
    <p:extLst>
      <p:ext uri="{BB962C8B-B14F-4D97-AF65-F5344CB8AC3E}">
        <p14:creationId xmlns:p14="http://schemas.microsoft.com/office/powerpoint/2010/main" val="249875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 installation required today!</a:t>
            </a:r>
          </a:p>
        </p:txBody>
      </p:sp>
    </p:spTree>
    <p:extLst>
      <p:ext uri="{BB962C8B-B14F-4D97-AF65-F5344CB8AC3E}">
        <p14:creationId xmlns:p14="http://schemas.microsoft.com/office/powerpoint/2010/main" val="385552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C69C-6AD7-91AA-53A8-3E46B5B4D597}"/>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1292DCB5-B4A9-4280-EEA2-38B5F8E58D79}"/>
              </a:ext>
            </a:extLst>
          </p:cNvPr>
          <p:cNvSpPr>
            <a:spLocks noGrp="1"/>
          </p:cNvSpPr>
          <p:nvPr>
            <p:ph idx="1"/>
          </p:nvPr>
        </p:nvSpPr>
        <p:spPr>
          <a:xfrm>
            <a:off x="609601" y="1478845"/>
            <a:ext cx="5117722" cy="3748148"/>
          </a:xfrm>
        </p:spPr>
        <p:txBody>
          <a:bodyPr>
            <a:normAutofit fontScale="77500" lnSpcReduction="20000"/>
          </a:bodyPr>
          <a:lstStyle/>
          <a:p>
            <a:r>
              <a:rPr lang="en-US" dirty="0"/>
              <a:t>To Invoke Python:</a:t>
            </a:r>
          </a:p>
          <a:p>
            <a:pPr marL="457200" indent="-457200">
              <a:buFont typeface="Arial" panose="020B0604020202020204" pitchFamily="34" charset="0"/>
              <a:buChar char="•"/>
            </a:pPr>
            <a:r>
              <a:rPr lang="en-US" dirty="0"/>
              <a:t>python (or python3)</a:t>
            </a:r>
          </a:p>
          <a:p>
            <a:pPr marL="457200" indent="-457200">
              <a:buFont typeface="Arial" panose="020B0604020202020204" pitchFamily="34" charset="0"/>
              <a:buChar char="•"/>
            </a:pPr>
            <a:r>
              <a:rPr lang="en-US" dirty="0"/>
              <a:t>python </a:t>
            </a:r>
            <a:r>
              <a:rPr lang="en-US" dirty="0" err="1"/>
              <a:t>myScript.py</a:t>
            </a:r>
            <a:endParaRPr lang="en-US" dirty="0"/>
          </a:p>
          <a:p>
            <a:pPr marL="457200" indent="-457200">
              <a:buFont typeface="Arial" panose="020B0604020202020204" pitchFamily="34" charset="0"/>
              <a:buChar char="•"/>
            </a:pPr>
            <a:r>
              <a:rPr lang="en-US" dirty="0"/>
              <a:t>See documentation for more options</a:t>
            </a:r>
          </a:p>
          <a:p>
            <a:endParaRPr lang="en-US" dirty="0"/>
          </a:p>
          <a:p>
            <a:r>
              <a:rPr lang="en-US" dirty="0" err="1"/>
              <a:t>pdb</a:t>
            </a:r>
            <a:r>
              <a:rPr lang="en-US" dirty="0"/>
              <a:t>: Python Debugger</a:t>
            </a:r>
          </a:p>
          <a:p>
            <a:r>
              <a:rPr lang="en-US" sz="2200" dirty="0">
                <a:hlinkClick r:id="rId3"/>
              </a:rPr>
              <a:t>https://docs.python.org/3/library/pdb.html</a:t>
            </a:r>
            <a:endParaRPr lang="en-US" sz="2200" dirty="0"/>
          </a:p>
          <a:p>
            <a:pPr marL="457200" indent="-457200">
              <a:buFont typeface="Arial" panose="020B0604020202020204" pitchFamily="34" charset="0"/>
              <a:buChar char="•"/>
            </a:pPr>
            <a:r>
              <a:rPr lang="en-US" dirty="0"/>
              <a:t>python -m </a:t>
            </a:r>
            <a:r>
              <a:rPr lang="en-US" dirty="0" err="1"/>
              <a:t>pdb</a:t>
            </a:r>
            <a:r>
              <a:rPr lang="en-US" dirty="0"/>
              <a:t> </a:t>
            </a:r>
            <a:r>
              <a:rPr lang="en-US" dirty="0" err="1"/>
              <a:t>myScript.py</a:t>
            </a:r>
            <a:endParaRPr lang="en-US" dirty="0"/>
          </a:p>
          <a:p>
            <a:pPr marL="457200" indent="-457200">
              <a:buFont typeface="Arial" panose="020B0604020202020204" pitchFamily="34" charset="0"/>
              <a:buChar char="•"/>
            </a:pPr>
            <a:r>
              <a:rPr lang="en-US" dirty="0"/>
              <a:t>   .</a:t>
            </a:r>
          </a:p>
        </p:txBody>
      </p:sp>
      <p:pic>
        <p:nvPicPr>
          <p:cNvPr id="6" name="Picture 5">
            <a:extLst>
              <a:ext uri="{FF2B5EF4-FFF2-40B4-BE49-F238E27FC236}">
                <a16:creationId xmlns:a16="http://schemas.microsoft.com/office/drawing/2014/main" id="{9955D6D2-1ED0-FE74-5E8C-32F9C394D2C8}"/>
              </a:ext>
            </a:extLst>
          </p:cNvPr>
          <p:cNvPicPr>
            <a:picLocks noChangeAspect="1"/>
          </p:cNvPicPr>
          <p:nvPr/>
        </p:nvPicPr>
        <p:blipFill>
          <a:blip r:embed="rId4"/>
          <a:stretch>
            <a:fillRect/>
          </a:stretch>
        </p:blipFill>
        <p:spPr>
          <a:xfrm>
            <a:off x="5744854" y="1541477"/>
            <a:ext cx="5990631" cy="3748149"/>
          </a:xfrm>
          <a:prstGeom prst="rect">
            <a:avLst/>
          </a:prstGeom>
        </p:spPr>
      </p:pic>
      <p:sp>
        <p:nvSpPr>
          <p:cNvPr id="8" name="TextBox 7">
            <a:extLst>
              <a:ext uri="{FF2B5EF4-FFF2-40B4-BE49-F238E27FC236}">
                <a16:creationId xmlns:a16="http://schemas.microsoft.com/office/drawing/2014/main" id="{AFBFD339-777E-54F3-AB32-64CC60498E20}"/>
              </a:ext>
            </a:extLst>
          </p:cNvPr>
          <p:cNvSpPr txBox="1"/>
          <p:nvPr/>
        </p:nvSpPr>
        <p:spPr>
          <a:xfrm>
            <a:off x="6464679" y="5384376"/>
            <a:ext cx="4550979" cy="369332"/>
          </a:xfrm>
          <a:prstGeom prst="rect">
            <a:avLst/>
          </a:prstGeom>
          <a:noFill/>
        </p:spPr>
        <p:txBody>
          <a:bodyPr wrap="square">
            <a:spAutoFit/>
          </a:bodyPr>
          <a:lstStyle/>
          <a:p>
            <a:r>
              <a:rPr lang="en-US" dirty="0">
                <a:hlinkClick r:id="rId5"/>
              </a:rPr>
              <a:t>https://</a:t>
            </a:r>
            <a:r>
              <a:rPr lang="en-US" dirty="0" err="1">
                <a:hlinkClick r:id="rId5"/>
              </a:rPr>
              <a:t>docs.python.org</a:t>
            </a:r>
            <a:r>
              <a:rPr lang="en-US" dirty="0">
                <a:hlinkClick r:id="rId5"/>
              </a:rPr>
              <a:t>/3/using/</a:t>
            </a:r>
            <a:r>
              <a:rPr lang="en-US" dirty="0" err="1">
                <a:hlinkClick r:id="rId5"/>
              </a:rPr>
              <a:t>cmdline.html</a:t>
            </a:r>
            <a:endParaRPr lang="en-US" dirty="0"/>
          </a:p>
        </p:txBody>
      </p:sp>
      <p:sp>
        <p:nvSpPr>
          <p:cNvPr id="10" name="Rounded Rectangle 9">
            <a:extLst>
              <a:ext uri="{FF2B5EF4-FFF2-40B4-BE49-F238E27FC236}">
                <a16:creationId xmlns:a16="http://schemas.microsoft.com/office/drawing/2014/main" id="{5941FE48-1EAB-8250-6611-D5104A38F808}"/>
              </a:ext>
            </a:extLst>
          </p:cNvPr>
          <p:cNvSpPr/>
          <p:nvPr/>
        </p:nvSpPr>
        <p:spPr>
          <a:xfrm>
            <a:off x="1176342" y="4739343"/>
            <a:ext cx="3296807" cy="975299"/>
          </a:xfrm>
          <a:prstGeom prst="roundRect">
            <a:avLst>
              <a:gd name="adj" fmla="val 4718"/>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  &gt;&gt;&gt; import </a:t>
            </a:r>
            <a:r>
              <a:rPr lang="en-US" dirty="0" err="1">
                <a:solidFill>
                  <a:schemeClr val="tx1"/>
                </a:solidFill>
              </a:rPr>
              <a:t>pdb</a:t>
            </a:r>
            <a:r>
              <a:rPr lang="en-US" dirty="0">
                <a:solidFill>
                  <a:schemeClr val="tx1"/>
                </a:solidFill>
              </a:rPr>
              <a:t> </a:t>
            </a:r>
          </a:p>
          <a:p>
            <a:r>
              <a:rPr lang="en-US" dirty="0">
                <a:solidFill>
                  <a:schemeClr val="tx1"/>
                </a:solidFill>
              </a:rPr>
              <a:t>  &gt;&gt;&gt; import </a:t>
            </a:r>
            <a:r>
              <a:rPr lang="en-US" dirty="0" err="1">
                <a:solidFill>
                  <a:schemeClr val="tx1"/>
                </a:solidFill>
              </a:rPr>
              <a:t>mymodule</a:t>
            </a:r>
            <a:r>
              <a:rPr lang="en-US" dirty="0">
                <a:solidFill>
                  <a:schemeClr val="tx1"/>
                </a:solidFill>
              </a:rPr>
              <a:t> </a:t>
            </a:r>
          </a:p>
          <a:p>
            <a:r>
              <a:rPr lang="en-US" dirty="0">
                <a:solidFill>
                  <a:schemeClr val="tx1"/>
                </a:solidFill>
              </a:rPr>
              <a:t>  &gt;&gt;&gt; </a:t>
            </a:r>
            <a:r>
              <a:rPr lang="en-US" dirty="0" err="1">
                <a:solidFill>
                  <a:schemeClr val="tx1"/>
                </a:solidFill>
              </a:rPr>
              <a:t>pdb.run</a:t>
            </a:r>
            <a:r>
              <a:rPr lang="en-US" dirty="0">
                <a:solidFill>
                  <a:schemeClr val="tx1"/>
                </a:solidFill>
              </a:rPr>
              <a:t>('</a:t>
            </a:r>
            <a:r>
              <a:rPr lang="en-US" dirty="0" err="1">
                <a:solidFill>
                  <a:schemeClr val="tx1"/>
                </a:solidFill>
              </a:rPr>
              <a:t>mymodule.test</a:t>
            </a:r>
            <a:r>
              <a:rPr lang="en-US" dirty="0">
                <a:solidFill>
                  <a:schemeClr val="tx1"/>
                </a:solidFill>
              </a:rPr>
              <a:t>()')</a:t>
            </a:r>
            <a:endParaRPr lang="en-US" dirty="0"/>
          </a:p>
        </p:txBody>
      </p:sp>
      <p:grpSp>
        <p:nvGrpSpPr>
          <p:cNvPr id="11" name="Group 10">
            <a:extLst>
              <a:ext uri="{FF2B5EF4-FFF2-40B4-BE49-F238E27FC236}">
                <a16:creationId xmlns:a16="http://schemas.microsoft.com/office/drawing/2014/main" id="{8BC32B02-9C81-0E1D-FAB7-A4362BD6352E}"/>
              </a:ext>
            </a:extLst>
          </p:cNvPr>
          <p:cNvGrpSpPr/>
          <p:nvPr/>
        </p:nvGrpSpPr>
        <p:grpSpPr>
          <a:xfrm>
            <a:off x="7228080" y="5848458"/>
            <a:ext cx="3024176" cy="606370"/>
            <a:chOff x="855808" y="5992584"/>
            <a:chExt cx="3024176" cy="606370"/>
          </a:xfrm>
        </p:grpSpPr>
        <p:sp>
          <p:nvSpPr>
            <p:cNvPr id="5" name="Round Same Side Corner Rectangle 4">
              <a:hlinkClick r:id="rId6"/>
              <a:extLst>
                <a:ext uri="{FF2B5EF4-FFF2-40B4-BE49-F238E27FC236}">
                  <a16:creationId xmlns:a16="http://schemas.microsoft.com/office/drawing/2014/main" id="{75E0CC3D-2A6C-3389-3A3E-99DCCB60D662}"/>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 Same Side Corner Rectangle 6">
              <a:hlinkClick r:id="rId6"/>
              <a:extLst>
                <a:ext uri="{FF2B5EF4-FFF2-40B4-BE49-F238E27FC236}">
                  <a16:creationId xmlns:a16="http://schemas.microsoft.com/office/drawing/2014/main" id="{6D75F28D-346A-4163-BB04-25D797E86419}"/>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8" name="Picture 4">
              <a:hlinkClick r:id="rId6"/>
              <a:extLst>
                <a:ext uri="{FF2B5EF4-FFF2-40B4-BE49-F238E27FC236}">
                  <a16:creationId xmlns:a16="http://schemas.microsoft.com/office/drawing/2014/main" id="{D65629AE-334F-CBF6-FD70-C1E49A6146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6"/>
              <a:extLst>
                <a:ext uri="{FF2B5EF4-FFF2-40B4-BE49-F238E27FC236}">
                  <a16:creationId xmlns:a16="http://schemas.microsoft.com/office/drawing/2014/main" id="{C7769CB6-3B4A-903F-838F-0BB484A81F62}"/>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46085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3C75-C948-9776-E29F-F8321C56C367}"/>
              </a:ext>
            </a:extLst>
          </p:cNvPr>
          <p:cNvSpPr>
            <a:spLocks noGrp="1"/>
          </p:cNvSpPr>
          <p:nvPr>
            <p:ph type="title"/>
          </p:nvPr>
        </p:nvSpPr>
        <p:spPr/>
        <p:txBody>
          <a:bodyPr/>
          <a:lstStyle/>
          <a:p>
            <a:r>
              <a:rPr lang="en-US" dirty="0"/>
              <a:t>IDE’s – Many Options</a:t>
            </a:r>
          </a:p>
        </p:txBody>
      </p:sp>
      <p:pic>
        <p:nvPicPr>
          <p:cNvPr id="5" name="Picture 4">
            <a:extLst>
              <a:ext uri="{FF2B5EF4-FFF2-40B4-BE49-F238E27FC236}">
                <a16:creationId xmlns:a16="http://schemas.microsoft.com/office/drawing/2014/main" id="{F50F8770-0802-A699-7E3B-FADDFA459D20}"/>
              </a:ext>
            </a:extLst>
          </p:cNvPr>
          <p:cNvPicPr>
            <a:picLocks noChangeAspect="1"/>
          </p:cNvPicPr>
          <p:nvPr/>
        </p:nvPicPr>
        <p:blipFill>
          <a:blip r:embed="rId2"/>
          <a:stretch>
            <a:fillRect/>
          </a:stretch>
        </p:blipFill>
        <p:spPr>
          <a:xfrm>
            <a:off x="1512917" y="1478844"/>
            <a:ext cx="9166164" cy="4532719"/>
          </a:xfrm>
          <a:prstGeom prst="rect">
            <a:avLst/>
          </a:prstGeom>
        </p:spPr>
      </p:pic>
      <p:sp>
        <p:nvSpPr>
          <p:cNvPr id="6" name="TextBox 5">
            <a:extLst>
              <a:ext uri="{FF2B5EF4-FFF2-40B4-BE49-F238E27FC236}">
                <a16:creationId xmlns:a16="http://schemas.microsoft.com/office/drawing/2014/main" id="{09EC46FF-5346-BF42-453E-0D59AA6FE06D}"/>
              </a:ext>
            </a:extLst>
          </p:cNvPr>
          <p:cNvSpPr txBox="1"/>
          <p:nvPr/>
        </p:nvSpPr>
        <p:spPr>
          <a:xfrm>
            <a:off x="4755375" y="6171664"/>
            <a:ext cx="2681247" cy="369332"/>
          </a:xfrm>
          <a:prstGeom prst="rect">
            <a:avLst/>
          </a:prstGeom>
          <a:noFill/>
        </p:spPr>
        <p:txBody>
          <a:bodyPr wrap="none" rtlCol="0">
            <a:spAutoFit/>
          </a:bodyPr>
          <a:lstStyle/>
          <a:p>
            <a:r>
              <a:rPr lang="en-US" dirty="0"/>
              <a:t>Google Search: Python IDE</a:t>
            </a:r>
          </a:p>
        </p:txBody>
      </p:sp>
    </p:spTree>
    <p:extLst>
      <p:ext uri="{BB962C8B-B14F-4D97-AF65-F5344CB8AC3E}">
        <p14:creationId xmlns:p14="http://schemas.microsoft.com/office/powerpoint/2010/main" val="3369691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5511-2826-25D8-4C0F-6C85918EE558}"/>
              </a:ext>
            </a:extLst>
          </p:cNvPr>
          <p:cNvSpPr>
            <a:spLocks noGrp="1"/>
          </p:cNvSpPr>
          <p:nvPr>
            <p:ph type="title"/>
          </p:nvPr>
        </p:nvSpPr>
        <p:spPr/>
        <p:txBody>
          <a:bodyPr/>
          <a:lstStyle/>
          <a:p>
            <a:r>
              <a:rPr lang="en-US" dirty="0"/>
              <a:t>IDE’s – PyCharm</a:t>
            </a:r>
          </a:p>
        </p:txBody>
      </p:sp>
      <p:sp>
        <p:nvSpPr>
          <p:cNvPr id="5" name="TextBox 4">
            <a:extLst>
              <a:ext uri="{FF2B5EF4-FFF2-40B4-BE49-F238E27FC236}">
                <a16:creationId xmlns:a16="http://schemas.microsoft.com/office/drawing/2014/main" id="{BF5A2072-DF7A-68BF-99A3-DB1ED2D3E5DC}"/>
              </a:ext>
            </a:extLst>
          </p:cNvPr>
          <p:cNvSpPr txBox="1"/>
          <p:nvPr/>
        </p:nvSpPr>
        <p:spPr>
          <a:xfrm>
            <a:off x="7769739" y="3658632"/>
            <a:ext cx="3698611" cy="369332"/>
          </a:xfrm>
          <a:prstGeom prst="rect">
            <a:avLst/>
          </a:prstGeom>
          <a:noFill/>
        </p:spPr>
        <p:txBody>
          <a:bodyPr wrap="square">
            <a:spAutoFit/>
          </a:bodyPr>
          <a:lstStyle/>
          <a:p>
            <a:r>
              <a:rPr lang="en-US" dirty="0">
                <a:hlinkClick r:id="rId2"/>
              </a:rPr>
              <a:t>https://</a:t>
            </a:r>
            <a:r>
              <a:rPr lang="en-US" dirty="0" err="1">
                <a:hlinkClick r:id="rId2"/>
              </a:rPr>
              <a:t>www.jetbrains.com</a:t>
            </a:r>
            <a:r>
              <a:rPr lang="en-US" dirty="0">
                <a:hlinkClick r:id="rId2"/>
              </a:rPr>
              <a:t>/</a:t>
            </a:r>
            <a:r>
              <a:rPr lang="en-US" dirty="0" err="1">
                <a:hlinkClick r:id="rId2"/>
              </a:rPr>
              <a:t>pycharm</a:t>
            </a:r>
            <a:r>
              <a:rPr lang="en-US" dirty="0">
                <a:hlinkClick r:id="rId2"/>
              </a:rPr>
              <a:t>/</a:t>
            </a:r>
            <a:endParaRPr lang="en-US" dirty="0"/>
          </a:p>
        </p:txBody>
      </p:sp>
      <p:pic>
        <p:nvPicPr>
          <p:cNvPr id="8196" name="Picture 4" descr="PyCharm's top features. [Hidden] qualities of one of the most… | by Nicolò  Gasparini | Analytics Vidhya | Medium">
            <a:extLst>
              <a:ext uri="{FF2B5EF4-FFF2-40B4-BE49-F238E27FC236}">
                <a16:creationId xmlns:a16="http://schemas.microsoft.com/office/drawing/2014/main" id="{76003667-235B-1908-B426-ECBEAC6C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382" y="2539898"/>
            <a:ext cx="3698611" cy="11187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21C7F40-98B1-BDEB-E5F5-4F6C7F83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54" y="1388039"/>
            <a:ext cx="6517977" cy="29016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0870FC7-C936-05DF-8FE8-2F099CEC04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18"/>
          <a:stretch/>
        </p:blipFill>
        <p:spPr bwMode="auto">
          <a:xfrm>
            <a:off x="523954" y="4389856"/>
            <a:ext cx="6517977" cy="19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EB7B-65C0-D7C6-C315-F07F5F6C8743}"/>
              </a:ext>
            </a:extLst>
          </p:cNvPr>
          <p:cNvSpPr>
            <a:spLocks noGrp="1"/>
          </p:cNvSpPr>
          <p:nvPr>
            <p:ph type="title"/>
          </p:nvPr>
        </p:nvSpPr>
        <p:spPr/>
        <p:txBody>
          <a:bodyPr/>
          <a:lstStyle/>
          <a:p>
            <a:r>
              <a:rPr lang="en-US" dirty="0"/>
              <a:t>IDE’s – Visual Studio Code</a:t>
            </a:r>
          </a:p>
        </p:txBody>
      </p:sp>
      <p:pic>
        <p:nvPicPr>
          <p:cNvPr id="9220" name="Picture 4" descr="Visual Studio Code full logo transparent PNG - StickPNG">
            <a:extLst>
              <a:ext uri="{FF2B5EF4-FFF2-40B4-BE49-F238E27FC236}">
                <a16:creationId xmlns:a16="http://schemas.microsoft.com/office/drawing/2014/main" id="{2E8C9EDD-A19A-D415-7715-9E4DC9BFA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0" y="2123090"/>
            <a:ext cx="3988862" cy="204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57DF1-70DA-808B-9F82-18AD77B2F118}"/>
              </a:ext>
            </a:extLst>
          </p:cNvPr>
          <p:cNvSpPr txBox="1"/>
          <p:nvPr/>
        </p:nvSpPr>
        <p:spPr>
          <a:xfrm>
            <a:off x="1000431" y="4197497"/>
            <a:ext cx="2984939" cy="369332"/>
          </a:xfrm>
          <a:prstGeom prst="rect">
            <a:avLst/>
          </a:prstGeom>
          <a:noFill/>
        </p:spPr>
        <p:txBody>
          <a:bodyPr wrap="square">
            <a:spAutoFit/>
          </a:bodyPr>
          <a:lstStyle/>
          <a:p>
            <a:r>
              <a:rPr lang="en-US" dirty="0">
                <a:hlinkClick r:id="rId3"/>
              </a:rPr>
              <a:t>https://</a:t>
            </a:r>
            <a:r>
              <a:rPr lang="en-US" dirty="0" err="1">
                <a:hlinkClick r:id="rId3"/>
              </a:rPr>
              <a:t>code.visualstudio.com</a:t>
            </a:r>
            <a:endParaRPr lang="en-US" dirty="0"/>
          </a:p>
        </p:txBody>
      </p:sp>
      <p:pic>
        <p:nvPicPr>
          <p:cNvPr id="6" name="Picture 5">
            <a:extLst>
              <a:ext uri="{FF2B5EF4-FFF2-40B4-BE49-F238E27FC236}">
                <a16:creationId xmlns:a16="http://schemas.microsoft.com/office/drawing/2014/main" id="{75079BF7-B800-5213-CA59-0D6484E92F9D}"/>
              </a:ext>
            </a:extLst>
          </p:cNvPr>
          <p:cNvPicPr>
            <a:picLocks noChangeAspect="1"/>
          </p:cNvPicPr>
          <p:nvPr/>
        </p:nvPicPr>
        <p:blipFill>
          <a:blip r:embed="rId4"/>
          <a:stretch>
            <a:fillRect/>
          </a:stretch>
        </p:blipFill>
        <p:spPr>
          <a:xfrm>
            <a:off x="4914370" y="1415782"/>
            <a:ext cx="5738921" cy="3610303"/>
          </a:xfrm>
          <a:prstGeom prst="rect">
            <a:avLst/>
          </a:prstGeom>
        </p:spPr>
      </p:pic>
      <p:pic>
        <p:nvPicPr>
          <p:cNvPr id="9218" name="Picture 2" descr="Jupyter notebook running in VS code in the Notebook Editor">
            <a:extLst>
              <a:ext uri="{FF2B5EF4-FFF2-40B4-BE49-F238E27FC236}">
                <a16:creationId xmlns:a16="http://schemas.microsoft.com/office/drawing/2014/main" id="{2C4BB1C8-3A60-9DE8-C236-B24C2E989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631" y="2761677"/>
            <a:ext cx="4186948" cy="361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5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Project</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dirty="0"/>
              <a:t>Open-source project that came out of the </a:t>
            </a:r>
            <a:r>
              <a:rPr lang="en-US" dirty="0" err="1"/>
              <a:t>IPython</a:t>
            </a:r>
            <a:r>
              <a:rPr lang="en-US" dirty="0"/>
              <a:t> Project (</a:t>
            </a:r>
            <a:r>
              <a:rPr lang="en-US" dirty="0">
                <a:hlinkClick r:id="rId3"/>
              </a:rPr>
              <a:t>https://ipython.org</a:t>
            </a:r>
            <a:r>
              <a:rPr lang="en-US" dirty="0"/>
              <a:t>).</a:t>
            </a:r>
          </a:p>
          <a:p>
            <a:endParaRPr lang="en-US" sz="1100" dirty="0"/>
          </a:p>
          <a:p>
            <a:pPr marL="457200" indent="-457200">
              <a:buFont typeface="Arial" panose="020B0604020202020204" pitchFamily="34" charset="0"/>
              <a:buChar char="•"/>
            </a:pPr>
            <a:r>
              <a:rPr lang="en-US" dirty="0"/>
              <a:t>Created to support and promote interactive data science and scientific computing.</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Originally built to support the </a:t>
            </a:r>
            <a:r>
              <a:rPr lang="en-US" dirty="0">
                <a:solidFill>
                  <a:schemeClr val="tx1"/>
                </a:solidFill>
              </a:rPr>
              <a:t>Julia</a:t>
            </a:r>
            <a:r>
              <a:rPr lang="en-US" dirty="0"/>
              <a:t>, </a:t>
            </a:r>
            <a:r>
              <a:rPr lang="en-US" dirty="0">
                <a:solidFill>
                  <a:schemeClr val="tx1"/>
                </a:solidFill>
              </a:rPr>
              <a:t>Python</a:t>
            </a:r>
            <a:r>
              <a:rPr lang="en-US" dirty="0"/>
              <a:t> and </a:t>
            </a:r>
            <a:r>
              <a:rPr lang="en-US" dirty="0">
                <a:solidFill>
                  <a:schemeClr val="tx1"/>
                </a:solidFill>
              </a:rPr>
              <a:t>R</a:t>
            </a:r>
            <a:r>
              <a:rPr lang="en-US" dirty="0"/>
              <a:t>, but it now supports many additional languages (Python is installed by default, and other kernels can be installed as needed).</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The Jupyter project includes:</a:t>
            </a:r>
          </a:p>
          <a:p>
            <a:pPr marL="914400" lvl="1" indent="-457200">
              <a:buFont typeface="Arial" panose="020B0604020202020204" pitchFamily="34" charset="0"/>
              <a:buChar char="•"/>
            </a:pPr>
            <a:r>
              <a:rPr lang="en-US" dirty="0"/>
              <a:t>Jupyter Notebook</a:t>
            </a:r>
          </a:p>
          <a:p>
            <a:pPr marL="914400" lvl="1" indent="-457200">
              <a:buFont typeface="Arial" panose="020B0604020202020204" pitchFamily="34" charset="0"/>
              <a:buChar char="•"/>
            </a:pPr>
            <a:r>
              <a:rPr lang="en-US" dirty="0"/>
              <a:t>Jupyter Hub</a:t>
            </a:r>
          </a:p>
          <a:p>
            <a:pPr marL="914400" lvl="1" indent="-457200">
              <a:buFont typeface="Arial" panose="020B0604020202020204" pitchFamily="34" charset="0"/>
              <a:buChar char="•"/>
            </a:pPr>
            <a:r>
              <a:rPr lang="en-US" dirty="0" err="1"/>
              <a:t>JupyterLab</a:t>
            </a:r>
            <a:endParaRPr lang="en-US" dirty="0"/>
          </a:p>
          <a:p>
            <a:pPr marL="914400" lvl="1" indent="-457200">
              <a:buFont typeface="Arial" panose="020B0604020202020204" pitchFamily="34" charset="0"/>
              <a:buChar char="•"/>
            </a:pPr>
            <a:r>
              <a:rPr lang="en-US" dirty="0"/>
              <a:t>Voilà</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To try out these tools without</a:t>
            </a:r>
          </a:p>
          <a:p>
            <a:r>
              <a:rPr lang="en-US" dirty="0"/>
              <a:t>	installing: </a:t>
            </a:r>
            <a:r>
              <a:rPr lang="en-US" dirty="0">
                <a:hlinkClick r:id="rId4"/>
              </a:rPr>
              <a:t>https://</a:t>
            </a:r>
            <a:r>
              <a:rPr lang="en-US" dirty="0" err="1">
                <a:hlinkClick r:id="rId4"/>
              </a:rPr>
              <a:t>jupyter.org</a:t>
            </a:r>
            <a:r>
              <a:rPr lang="en-US" dirty="0">
                <a:hlinkClick r:id="rId4"/>
              </a:rPr>
              <a:t>/try</a:t>
            </a:r>
            <a:endParaRPr lang="en-US" dirty="0"/>
          </a:p>
          <a:p>
            <a:endParaRPr lang="en-US" dirty="0"/>
          </a:p>
          <a:p>
            <a:endParaRPr lang="en-US" dirty="0"/>
          </a:p>
        </p:txBody>
      </p:sp>
      <p:pic>
        <p:nvPicPr>
          <p:cNvPr id="8" name="Picture 7">
            <a:extLst>
              <a:ext uri="{FF2B5EF4-FFF2-40B4-BE49-F238E27FC236}">
                <a16:creationId xmlns:a16="http://schemas.microsoft.com/office/drawing/2014/main" id="{9C60F277-998E-A13B-BC7B-0D1BFC44EEC8}"/>
              </a:ext>
            </a:extLst>
          </p:cNvPr>
          <p:cNvPicPr>
            <a:picLocks noChangeAspect="1"/>
          </p:cNvPicPr>
          <p:nvPr/>
        </p:nvPicPr>
        <p:blipFill>
          <a:blip r:embed="rId5"/>
          <a:stretch>
            <a:fillRect/>
          </a:stretch>
        </p:blipFill>
        <p:spPr>
          <a:xfrm>
            <a:off x="5425374" y="3097536"/>
            <a:ext cx="5804362" cy="2794386"/>
          </a:xfrm>
          <a:prstGeom prst="rect">
            <a:avLst/>
          </a:prstGeom>
        </p:spPr>
      </p:pic>
      <p:sp>
        <p:nvSpPr>
          <p:cNvPr id="12" name="TextBox 11">
            <a:extLst>
              <a:ext uri="{FF2B5EF4-FFF2-40B4-BE49-F238E27FC236}">
                <a16:creationId xmlns:a16="http://schemas.microsoft.com/office/drawing/2014/main" id="{EE6D727F-88A8-08CC-094C-BBF8EFC3BE2B}"/>
              </a:ext>
            </a:extLst>
          </p:cNvPr>
          <p:cNvSpPr txBox="1"/>
          <p:nvPr/>
        </p:nvSpPr>
        <p:spPr>
          <a:xfrm>
            <a:off x="7288683" y="5892450"/>
            <a:ext cx="2522590" cy="430887"/>
          </a:xfrm>
          <a:prstGeom prst="rect">
            <a:avLst/>
          </a:prstGeom>
          <a:noFill/>
        </p:spPr>
        <p:txBody>
          <a:bodyPr wrap="square">
            <a:spAutoFit/>
          </a:bodyPr>
          <a:lstStyle/>
          <a:p>
            <a:r>
              <a:rPr lang="en-US" sz="2200" dirty="0">
                <a:hlinkClick r:id="rId6"/>
              </a:rPr>
              <a:t>https://jupyter.org</a:t>
            </a:r>
            <a:endParaRPr lang="en-US" sz="2200" dirty="0"/>
          </a:p>
        </p:txBody>
      </p:sp>
    </p:spTree>
    <p:extLst>
      <p:ext uri="{BB962C8B-B14F-4D97-AF65-F5344CB8AC3E}">
        <p14:creationId xmlns:p14="http://schemas.microsoft.com/office/powerpoint/2010/main" val="47067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70000" lnSpcReduction="20000"/>
          </a:bodyPr>
          <a:lstStyle/>
          <a:p>
            <a:pPr marL="457200" indent="-457200">
              <a:buFont typeface="Arial" panose="020B0604020202020204" pitchFamily="34" charset="0"/>
              <a:buChar char="•"/>
            </a:pPr>
            <a:r>
              <a:rPr lang="en-US" dirty="0"/>
              <a:t>Web application that allows users to share documents that contain not only text and images, but also live code, equations and visualizations. </a:t>
            </a:r>
          </a:p>
          <a:p>
            <a:pPr marL="457200" indent="-457200">
              <a:buFont typeface="Arial" panose="020B0604020202020204" pitchFamily="34" charset="0"/>
              <a:buChar char="•"/>
            </a:pPr>
            <a:r>
              <a:rPr lang="en-US" dirty="0"/>
              <a:t>Live code means that you can edit and play with any examples directly in your web browser.</a:t>
            </a:r>
          </a:p>
          <a:p>
            <a:pPr marL="457200" indent="-457200">
              <a:buFont typeface="Arial" panose="020B0604020202020204" pitchFamily="34" charset="0"/>
              <a:buChar char="•"/>
            </a:pPr>
            <a:r>
              <a:rPr lang="en-US" dirty="0"/>
              <a:t>Gaining popularity and are being used in a wide variety of research areas: </a:t>
            </a:r>
          </a:p>
          <a:p>
            <a:pPr marL="914400" lvl="1" indent="-457200">
              <a:buFont typeface="Arial" panose="020B0604020202020204" pitchFamily="34" charset="0"/>
              <a:buChar char="•"/>
            </a:pPr>
            <a:r>
              <a:rPr lang="en-US" dirty="0"/>
              <a:t>Data processing, numerical simulation, statistical modeling, machine learning, visualization…</a:t>
            </a:r>
          </a:p>
          <a:p>
            <a:pPr marL="914400" lvl="1" indent="-457200">
              <a:buFont typeface="Arial" panose="020B0604020202020204" pitchFamily="34" charset="0"/>
              <a:buChar char="•"/>
            </a:pPr>
            <a:r>
              <a:rPr lang="en-US" dirty="0"/>
              <a:t>“A gallery of interesting Jupyter Notebooks”  </a:t>
            </a:r>
            <a:r>
              <a:rPr lang="en-US" dirty="0">
                <a:hlinkClick r:id="rId2"/>
              </a:rPr>
              <a:t>https://github.com/jupyter/jupyter/wiki</a:t>
            </a:r>
            <a:endParaRPr lang="en-US" dirty="0"/>
          </a:p>
          <a:p>
            <a:endParaRPr lang="en-US" dirty="0"/>
          </a:p>
        </p:txBody>
      </p:sp>
      <p:sp>
        <p:nvSpPr>
          <p:cNvPr id="4" name="TextBox 3">
            <a:extLst>
              <a:ext uri="{FF2B5EF4-FFF2-40B4-BE49-F238E27FC236}">
                <a16:creationId xmlns:a16="http://schemas.microsoft.com/office/drawing/2014/main" id="{F3A8C58C-006E-F1B7-0519-59812F91B62E}"/>
              </a:ext>
            </a:extLst>
          </p:cNvPr>
          <p:cNvSpPr txBox="1"/>
          <p:nvPr/>
        </p:nvSpPr>
        <p:spPr>
          <a:xfrm>
            <a:off x="2081048" y="477901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pic>
        <p:nvPicPr>
          <p:cNvPr id="1028" name="Picture 4" descr="example notebook of Lorenz differential equations">
            <a:extLst>
              <a:ext uri="{FF2B5EF4-FFF2-40B4-BE49-F238E27FC236}">
                <a16:creationId xmlns:a16="http://schemas.microsoft.com/office/drawing/2014/main" id="{D14C120F-E22D-AC31-636C-9727C4AD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07" y="1478844"/>
            <a:ext cx="4658432" cy="330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0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C627-1361-9A68-DAAC-EED4DAAD95C2}"/>
              </a:ext>
            </a:extLst>
          </p:cNvPr>
          <p:cNvSpPr>
            <a:spLocks noGrp="1"/>
          </p:cNvSpPr>
          <p:nvPr>
            <p:ph type="title"/>
          </p:nvPr>
        </p:nvSpPr>
        <p:spPr/>
        <p:txBody>
          <a:bodyPr/>
          <a:lstStyle/>
          <a:p>
            <a:r>
              <a:rPr lang="en-US" dirty="0"/>
              <a:t>License and Disclaimer</a:t>
            </a:r>
          </a:p>
        </p:txBody>
      </p:sp>
      <p:sp>
        <p:nvSpPr>
          <p:cNvPr id="3" name="Content Placeholder 2">
            <a:extLst>
              <a:ext uri="{FF2B5EF4-FFF2-40B4-BE49-F238E27FC236}">
                <a16:creationId xmlns:a16="http://schemas.microsoft.com/office/drawing/2014/main" id="{10948B2E-9E17-1C5A-036E-8F212E185FCC}"/>
              </a:ext>
            </a:extLst>
          </p:cNvPr>
          <p:cNvSpPr>
            <a:spLocks noGrp="1"/>
          </p:cNvSpPr>
          <p:nvPr>
            <p:ph idx="1"/>
          </p:nvPr>
        </p:nvSpPr>
        <p:spPr/>
        <p:txBody>
          <a:bodyPr>
            <a:normAutofit fontScale="47500" lnSpcReduction="20000"/>
          </a:bodyPr>
          <a:lstStyle/>
          <a:p>
            <a:r>
              <a:rPr lang="en-US" dirty="0"/>
              <a:t>MIT License</a:t>
            </a:r>
          </a:p>
          <a:p>
            <a:endParaRPr lang="en-US" dirty="0"/>
          </a:p>
          <a:p>
            <a:r>
              <a:rPr lang="en-US" dirty="0"/>
              <a:t>Copyright (c) 2022 Matthew Hielsberg</a:t>
            </a:r>
          </a:p>
          <a:p>
            <a:endParaRPr lang="en-US" dirty="0"/>
          </a:p>
          <a:p>
            <a:r>
              <a:rPr lang="en-US" dirty="0"/>
              <a:t>Permission is hereby granted, free of charge, to any person obtaining a copy of this software and</a:t>
            </a:r>
          </a:p>
          <a:p>
            <a:r>
              <a:rPr lang="en-US" dirty="0"/>
              <a:t>associated documentation files (the "Software"), to deal in the Software without restriction, including</a:t>
            </a:r>
          </a:p>
          <a:p>
            <a:r>
              <a:rPr lang="en-US" dirty="0"/>
              <a:t>without limitation the rights to use, copy, modify, merge, publish, distribute, sublicense, and/or sell copies of</a:t>
            </a:r>
          </a:p>
          <a:p>
            <a:r>
              <a:rPr lang="en-US" dirty="0"/>
              <a:t>the Software, and to permit persons to whom the Software is furnished to do so, subject to the following</a:t>
            </a:r>
          </a:p>
          <a:p>
            <a:r>
              <a:rPr lang="en-US" dirty="0"/>
              <a:t>conditions:</a:t>
            </a:r>
          </a:p>
          <a:p>
            <a:r>
              <a:rPr lang="en-US" dirty="0"/>
              <a:t>The above copyright notice and this permission notice shall be included in all copies or substantial portions</a:t>
            </a:r>
          </a:p>
          <a:p>
            <a:r>
              <a:rPr lang="en-US" dirty="0"/>
              <a:t>of the Software.</a:t>
            </a:r>
          </a:p>
          <a:p>
            <a:endParaRPr lang="en-US" dirty="0"/>
          </a:p>
          <a:p>
            <a:r>
              <a:rPr lang="en-US" dirty="0"/>
              <a:t>THE SOFTWARE IS PROVIDED "AS IS", WITHOUT WARRANTY OF ANY KIND, EXPRESS OR</a:t>
            </a:r>
          </a:p>
          <a:p>
            <a:r>
              <a:rPr lang="en-US" dirty="0"/>
              <a:t>IMPLIED, INCLUDING BUT NOT LIMITED TO THE WARRANTIES OF MERCHANTABILITY, FITNESS</a:t>
            </a:r>
          </a:p>
          <a:p>
            <a:r>
              <a:rPr lang="en-US" dirty="0"/>
              <a:t>FOR A PARTICULAR PURPOSE AND NONINFRINGEMENT. IN NO EVENT SHALL THE AUTHORS OR</a:t>
            </a:r>
          </a:p>
          <a:p>
            <a:r>
              <a:rPr lang="en-US" dirty="0"/>
              <a:t>COPYRIGHT HOLDERS BE LIABLE FOR ANY CLAIM, DAMAGES OR OTHER LIABILITY, WHETHER IN</a:t>
            </a:r>
          </a:p>
          <a:p>
            <a:r>
              <a:rPr lang="en-US" dirty="0"/>
              <a:t>AN ACTION OF CONTRACT, TORT OR OTHERWISE, ARISING FROM, OUT OF OR IN CONNECTION</a:t>
            </a:r>
          </a:p>
          <a:p>
            <a:r>
              <a:rPr lang="en-US" dirty="0"/>
              <a:t>WITH THE SOFTWARE OR THE USE OR OTHER DEALINGS IN THE SOFTWARE.</a:t>
            </a:r>
          </a:p>
        </p:txBody>
      </p:sp>
    </p:spTree>
    <p:extLst>
      <p:ext uri="{BB962C8B-B14F-4D97-AF65-F5344CB8AC3E}">
        <p14:creationId xmlns:p14="http://schemas.microsoft.com/office/powerpoint/2010/main" val="111071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Lab</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92500" lnSpcReduction="20000"/>
          </a:bodyPr>
          <a:lstStyle/>
          <a:p>
            <a:pPr marL="457200" indent="-457200">
              <a:buFont typeface="Arial" panose="020B0604020202020204" pitchFamily="34" charset="0"/>
              <a:buChar char="•"/>
            </a:pPr>
            <a:r>
              <a:rPr lang="en-US" dirty="0"/>
              <a:t>Builds on and extends Jupyter Notebook.</a:t>
            </a:r>
          </a:p>
          <a:p>
            <a:pPr marL="457200" indent="-457200">
              <a:buFont typeface="Arial" panose="020B0604020202020204" pitchFamily="34" charset="0"/>
              <a:buChar char="•"/>
            </a:pPr>
            <a:r>
              <a:rPr lang="en-US" dirty="0"/>
              <a:t>Gives flexible tabular interface allowing for multiple notebooks to be viewed/edited.</a:t>
            </a:r>
          </a:p>
          <a:p>
            <a:pPr marL="457200" indent="-457200">
              <a:buFont typeface="Arial" panose="020B0604020202020204" pitchFamily="34" charset="0"/>
              <a:buChar char="•"/>
            </a:pPr>
            <a:r>
              <a:rPr lang="en-US" dirty="0"/>
              <a:t>Provides:</a:t>
            </a:r>
          </a:p>
          <a:p>
            <a:pPr marL="914400" lvl="1" indent="-457200">
              <a:buFont typeface="Arial" panose="020B0604020202020204" pitchFamily="34" charset="0"/>
              <a:buChar char="•"/>
            </a:pPr>
            <a:r>
              <a:rPr lang="en-US" dirty="0"/>
              <a:t> File Browser</a:t>
            </a:r>
          </a:p>
          <a:p>
            <a:pPr marL="914400" lvl="1" indent="-457200">
              <a:buFont typeface="Arial" panose="020B0604020202020204" pitchFamily="34" charset="0"/>
              <a:buChar char="•"/>
            </a:pPr>
            <a:r>
              <a:rPr lang="en-US" dirty="0"/>
              <a:t> Extension Manager</a:t>
            </a:r>
          </a:p>
          <a:p>
            <a:pPr marL="914400" lvl="1" indent="-457200">
              <a:buFont typeface="Arial" panose="020B0604020202020204" pitchFamily="34" charset="0"/>
              <a:buChar char="•"/>
            </a:pPr>
            <a:r>
              <a:rPr lang="en-US" dirty="0"/>
              <a:t> </a:t>
            </a:r>
            <a:r>
              <a:rPr lang="en-US" dirty="0">
                <a:solidFill>
                  <a:srgbClr val="FF0000"/>
                </a:solidFill>
              </a:rPr>
              <a:t>Debugging Tools</a:t>
            </a:r>
            <a:r>
              <a:rPr lang="en-US" dirty="0"/>
              <a:t> (as of v3.0).</a:t>
            </a:r>
          </a:p>
          <a:p>
            <a:pPr marL="914400" lvl="1" indent="-457200">
              <a:buFont typeface="Arial" panose="020B0604020202020204" pitchFamily="34" charset="0"/>
              <a:buChar char="•"/>
            </a:pPr>
            <a:r>
              <a:rPr lang="en-US" dirty="0"/>
              <a:t> Console and Terminal Access</a:t>
            </a:r>
          </a:p>
          <a:p>
            <a:pPr marL="914400" lvl="1" indent="-457200">
              <a:buFont typeface="Arial" panose="020B0604020202020204" pitchFamily="34" charset="0"/>
              <a:buChar char="•"/>
            </a:pPr>
            <a:r>
              <a:rPr lang="en-US" dirty="0"/>
              <a:t> Editors for Markdown and Scripts</a:t>
            </a:r>
          </a:p>
          <a:p>
            <a:endParaRPr lang="en-US" dirty="0"/>
          </a:p>
        </p:txBody>
      </p:sp>
      <p:pic>
        <p:nvPicPr>
          <p:cNvPr id="1026" name="Picture 2" descr="examples of jupyterlab workspaces in single document and multiple document workspaces">
            <a:extLst>
              <a:ext uri="{FF2B5EF4-FFF2-40B4-BE49-F238E27FC236}">
                <a16:creationId xmlns:a16="http://schemas.microsoft.com/office/drawing/2014/main" id="{2E76068A-2CB2-9DA1-2BB0-4B4DAC744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1478844"/>
            <a:ext cx="5005991" cy="354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A8C58C-006E-F1B7-0519-59812F91B62E}"/>
              </a:ext>
            </a:extLst>
          </p:cNvPr>
          <p:cNvSpPr txBox="1"/>
          <p:nvPr/>
        </p:nvSpPr>
        <p:spPr>
          <a:xfrm>
            <a:off x="2081048" y="481054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spTree>
    <p:extLst>
      <p:ext uri="{BB962C8B-B14F-4D97-AF65-F5344CB8AC3E}">
        <p14:creationId xmlns:p14="http://schemas.microsoft.com/office/powerpoint/2010/main" val="181448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Hub</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a:xfrm>
            <a:off x="609600" y="1478844"/>
            <a:ext cx="5969876" cy="4837873"/>
          </a:xfrm>
        </p:spPr>
        <p:txBody>
          <a:bodyPr>
            <a:noAutofit/>
          </a:bodyPr>
          <a:lstStyle/>
          <a:p>
            <a:pPr marL="457200" indent="-457200">
              <a:buFont typeface="Arial" panose="020B0604020202020204" pitchFamily="34" charset="0"/>
              <a:buChar char="•"/>
            </a:pPr>
            <a:r>
              <a:rPr lang="en-US" sz="2400" dirty="0"/>
              <a:t>Multi-user version of Jupyter Notebook.</a:t>
            </a:r>
          </a:p>
          <a:p>
            <a:pPr marL="457200" indent="-457200">
              <a:buFont typeface="Arial" panose="020B0604020202020204" pitchFamily="34" charset="0"/>
              <a:buChar char="•"/>
            </a:pPr>
            <a:r>
              <a:rPr lang="en-US" sz="2400" dirty="0"/>
              <a:t>Built for companies, classrooms and research labs.</a:t>
            </a:r>
          </a:p>
          <a:p>
            <a:pPr marL="457200" indent="-457200">
              <a:buFont typeface="Arial" panose="020B0604020202020204" pitchFamily="34" charset="0"/>
              <a:buChar char="•"/>
            </a:pPr>
            <a:r>
              <a:rPr lang="en-US" sz="2400" dirty="0"/>
              <a:t>Allows an organization to deploy notebooks to large numbers of users, using Docker and Kubernetes.</a:t>
            </a:r>
          </a:p>
          <a:p>
            <a:pPr marL="457200" indent="-457200">
              <a:buFont typeface="Arial" panose="020B0604020202020204" pitchFamily="34" charset="0"/>
              <a:buChar char="•"/>
            </a:pPr>
            <a:r>
              <a:rPr lang="en-US" sz="2400" dirty="0"/>
              <a:t>Supports pluggable authentication.</a:t>
            </a:r>
          </a:p>
          <a:p>
            <a:pPr marL="457200" indent="-457200">
              <a:buFont typeface="Arial" panose="020B0604020202020204" pitchFamily="34" charset="0"/>
              <a:buChar char="•"/>
            </a:pPr>
            <a:r>
              <a:rPr lang="en-US" sz="2400" dirty="0"/>
              <a:t>Google Colab is similar, but not the same product. </a:t>
            </a:r>
          </a:p>
          <a:p>
            <a:endParaRPr lang="en-US" sz="2400" dirty="0"/>
          </a:p>
          <a:p>
            <a:endParaRPr lang="en-US" sz="2400" dirty="0"/>
          </a:p>
        </p:txBody>
      </p:sp>
      <p:pic>
        <p:nvPicPr>
          <p:cNvPr id="4" name="Picture 6" descr="Project Jupyter | JupyterHub">
            <a:extLst>
              <a:ext uri="{FF2B5EF4-FFF2-40B4-BE49-F238E27FC236}">
                <a16:creationId xmlns:a16="http://schemas.microsoft.com/office/drawing/2014/main" id="{B5F282A0-4783-8B9D-A6B1-1582991FB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41" y="2440458"/>
            <a:ext cx="5472603" cy="23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1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5667-32A5-7B2F-CAB3-BB543D9FB195}"/>
              </a:ext>
            </a:extLst>
          </p:cNvPr>
          <p:cNvSpPr>
            <a:spLocks noGrp="1"/>
          </p:cNvSpPr>
          <p:nvPr>
            <p:ph type="title"/>
          </p:nvPr>
        </p:nvSpPr>
        <p:spPr/>
        <p:txBody>
          <a:bodyPr/>
          <a:lstStyle/>
          <a:p>
            <a:r>
              <a:rPr lang="en-US" dirty="0"/>
              <a:t>Voilà</a:t>
            </a:r>
          </a:p>
        </p:txBody>
      </p:sp>
      <p:sp>
        <p:nvSpPr>
          <p:cNvPr id="3" name="Content Placeholder 2">
            <a:extLst>
              <a:ext uri="{FF2B5EF4-FFF2-40B4-BE49-F238E27FC236}">
                <a16:creationId xmlns:a16="http://schemas.microsoft.com/office/drawing/2014/main" id="{818C9BFD-B091-3C99-992F-22D4CE110DA8}"/>
              </a:ext>
            </a:extLst>
          </p:cNvPr>
          <p:cNvSpPr>
            <a:spLocks noGrp="1"/>
          </p:cNvSpPr>
          <p:nvPr>
            <p:ph idx="1"/>
          </p:nvPr>
        </p:nvSpPr>
        <p:spPr/>
        <p:txBody>
          <a:bodyPr/>
          <a:lstStyle/>
          <a:p>
            <a:pPr marL="457200" indent="-457200">
              <a:buFont typeface="Arial" panose="020B0604020202020204" pitchFamily="34" charset="0"/>
              <a:buChar char="•"/>
            </a:pPr>
            <a:r>
              <a:rPr lang="en-US" dirty="0"/>
              <a:t>Converts notebooks into secure, stand-alone web applications that you can customize and share.</a:t>
            </a:r>
          </a:p>
        </p:txBody>
      </p:sp>
      <p:pic>
        <p:nvPicPr>
          <p:cNvPr id="5122" name="Picture 2" descr="examples of Voilà dashboards">
            <a:extLst>
              <a:ext uri="{FF2B5EF4-FFF2-40B4-BE49-F238E27FC236}">
                <a16:creationId xmlns:a16="http://schemas.microsoft.com/office/drawing/2014/main" id="{CF4877AC-979E-9A7D-F25F-C3B3147DC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56" y="2644345"/>
            <a:ext cx="4826685" cy="390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15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2A38-8066-8048-0665-5CF5291D9ECD}"/>
              </a:ext>
            </a:extLst>
          </p:cNvPr>
          <p:cNvSpPr>
            <a:spLocks noGrp="1"/>
          </p:cNvSpPr>
          <p:nvPr>
            <p:ph type="title"/>
          </p:nvPr>
        </p:nvSpPr>
        <p:spPr/>
        <p:txBody>
          <a:bodyPr/>
          <a:lstStyle/>
          <a:p>
            <a:r>
              <a:rPr lang="en-US" dirty="0"/>
              <a:t>Anaconda</a:t>
            </a:r>
          </a:p>
        </p:txBody>
      </p:sp>
      <p:sp>
        <p:nvSpPr>
          <p:cNvPr id="3" name="Content Placeholder 2">
            <a:extLst>
              <a:ext uri="{FF2B5EF4-FFF2-40B4-BE49-F238E27FC236}">
                <a16:creationId xmlns:a16="http://schemas.microsoft.com/office/drawing/2014/main" id="{DB0FA32E-9F3B-B0C0-19A8-3F9C5D3F0B6F}"/>
              </a:ext>
            </a:extLst>
          </p:cNvPr>
          <p:cNvSpPr>
            <a:spLocks noGrp="1"/>
          </p:cNvSpPr>
          <p:nvPr>
            <p:ph idx="1"/>
          </p:nvPr>
        </p:nvSpPr>
        <p:spPr>
          <a:xfrm>
            <a:off x="6295691" y="1547107"/>
            <a:ext cx="5395784" cy="4647321"/>
          </a:xfrm>
        </p:spPr>
        <p:txBody>
          <a:bodyPr>
            <a:normAutofit fontScale="85000" lnSpcReduction="10000"/>
          </a:bodyPr>
          <a:lstStyle/>
          <a:p>
            <a:pPr marL="457200" indent="-457200">
              <a:buFont typeface="Arial" panose="020B0604020202020204" pitchFamily="34" charset="0"/>
              <a:buChar char="•"/>
            </a:pPr>
            <a:r>
              <a:rPr lang="en-US" dirty="0"/>
              <a:t>Desktop application that simplifies Python/R package management/environments.</a:t>
            </a:r>
          </a:p>
          <a:p>
            <a:pPr marL="457200" indent="-457200">
              <a:buFont typeface="Arial" panose="020B0604020202020204" pitchFamily="34" charset="0"/>
              <a:buChar char="•"/>
            </a:pPr>
            <a:r>
              <a:rPr lang="en-US" dirty="0"/>
              <a:t>Uses </a:t>
            </a:r>
            <a:r>
              <a:rPr lang="en-US" dirty="0" err="1"/>
              <a:t>conda</a:t>
            </a:r>
            <a:r>
              <a:rPr lang="en-US" dirty="0"/>
              <a:t>, with a repository of 8000+ packages.</a:t>
            </a:r>
          </a:p>
          <a:p>
            <a:pPr marL="457200" indent="-457200">
              <a:buFont typeface="Arial" panose="020B0604020202020204" pitchFamily="34" charset="0"/>
              <a:buChar char="•"/>
            </a:pPr>
            <a:r>
              <a:rPr lang="en-US" dirty="0"/>
              <a:t>Simple download-and-install package that includes several pre-installed applications, including </a:t>
            </a:r>
            <a:r>
              <a:rPr lang="en-US" dirty="0">
                <a:solidFill>
                  <a:schemeClr val="tx1"/>
                </a:solidFill>
              </a:rPr>
              <a:t>Jupyter Notebook</a:t>
            </a:r>
            <a:r>
              <a:rPr lang="en-US" dirty="0"/>
              <a:t>, </a:t>
            </a:r>
            <a:r>
              <a:rPr lang="en-US" dirty="0" err="1">
                <a:solidFill>
                  <a:schemeClr val="tx1"/>
                </a:solidFill>
              </a:rPr>
              <a:t>Rstudio</a:t>
            </a:r>
            <a:r>
              <a:rPr lang="en-US" dirty="0"/>
              <a:t>, </a:t>
            </a:r>
            <a:r>
              <a:rPr lang="en-US" dirty="0">
                <a:solidFill>
                  <a:schemeClr val="tx1"/>
                </a:solidFill>
              </a:rPr>
              <a:t>Spyder</a:t>
            </a:r>
            <a:r>
              <a:rPr lang="en-US" dirty="0"/>
              <a:t> and others.</a:t>
            </a:r>
          </a:p>
          <a:p>
            <a:endParaRPr lang="en-US" dirty="0"/>
          </a:p>
        </p:txBody>
      </p:sp>
      <p:pic>
        <p:nvPicPr>
          <p:cNvPr id="6150" name="Picture 6" descr="Get Started With Anaconda Navigator Graphical Interface - OSTechNix">
            <a:extLst>
              <a:ext uri="{FF2B5EF4-FFF2-40B4-BE49-F238E27FC236}">
                <a16:creationId xmlns:a16="http://schemas.microsoft.com/office/drawing/2014/main" id="{C1897FE0-9638-7980-CB3E-7D71B6565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7" y="1547107"/>
            <a:ext cx="5723111" cy="3235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28AE29-30CE-D77E-E1A4-5E8278041EF6}"/>
              </a:ext>
            </a:extLst>
          </p:cNvPr>
          <p:cNvSpPr txBox="1"/>
          <p:nvPr/>
        </p:nvSpPr>
        <p:spPr>
          <a:xfrm>
            <a:off x="1252667" y="4855936"/>
            <a:ext cx="4290884" cy="523220"/>
          </a:xfrm>
          <a:prstGeom prst="rect">
            <a:avLst/>
          </a:prstGeom>
          <a:noFill/>
        </p:spPr>
        <p:txBody>
          <a:bodyPr wrap="square">
            <a:spAutoFit/>
          </a:bodyPr>
          <a:lstStyle/>
          <a:p>
            <a:r>
              <a:rPr lang="en-US" sz="2700" dirty="0">
                <a:hlinkClick r:id="rId4"/>
              </a:rPr>
              <a:t>https://www.anaconda.com</a:t>
            </a:r>
            <a:endParaRPr lang="en-US" sz="2700" dirty="0"/>
          </a:p>
        </p:txBody>
      </p:sp>
    </p:spTree>
    <p:extLst>
      <p:ext uri="{BB962C8B-B14F-4D97-AF65-F5344CB8AC3E}">
        <p14:creationId xmlns:p14="http://schemas.microsoft.com/office/powerpoint/2010/main" val="807685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1115-E5B6-303F-04D3-64D135F2AE6D}"/>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887B4C00-9FF6-18E5-B7B8-FBD9A04001AF}"/>
              </a:ext>
            </a:extLst>
          </p:cNvPr>
          <p:cNvSpPr>
            <a:spLocks noGrp="1"/>
          </p:cNvSpPr>
          <p:nvPr>
            <p:ph idx="1"/>
          </p:nvPr>
        </p:nvSpPr>
        <p:spPr>
          <a:xfrm>
            <a:off x="609600" y="1478844"/>
            <a:ext cx="6949646" cy="4647321"/>
          </a:xfrm>
        </p:spPr>
        <p:txBody>
          <a:bodyPr>
            <a:normAutofit/>
          </a:bodyPr>
          <a:lstStyle/>
          <a:p>
            <a:pPr marL="457200" indent="-457200">
              <a:buFont typeface="Arial" panose="020B0604020202020204" pitchFamily="34" charset="0"/>
              <a:buChar char="•"/>
            </a:pPr>
            <a:r>
              <a:rPr lang="en-US" sz="2200" dirty="0"/>
              <a:t>Requires a Google account.</a:t>
            </a:r>
          </a:p>
          <a:p>
            <a:pPr marL="457200" indent="-457200">
              <a:buFont typeface="Arial" panose="020B0604020202020204" pitchFamily="34" charset="0"/>
              <a:buChar char="•"/>
            </a:pPr>
            <a:r>
              <a:rPr lang="en-US" sz="2200" dirty="0"/>
              <a:t>Free (limited) cloud service for running </a:t>
            </a:r>
          </a:p>
          <a:p>
            <a:r>
              <a:rPr lang="en-US" sz="2200" dirty="0"/>
              <a:t>	Jupyter Notebooks in private VMs.</a:t>
            </a:r>
          </a:p>
          <a:p>
            <a:pPr marL="457200" indent="-457200">
              <a:buFont typeface="Arial" panose="020B0604020202020204" pitchFamily="34" charset="0"/>
              <a:buChar char="•"/>
            </a:pPr>
            <a:r>
              <a:rPr lang="en-US" sz="2200" dirty="0"/>
              <a:t>VMs can include GPUs (e.g. to accelerate </a:t>
            </a:r>
          </a:p>
          <a:p>
            <a:r>
              <a:rPr lang="en-US" sz="2200" dirty="0"/>
              <a:t>	ML applications using TensorFlow).</a:t>
            </a:r>
          </a:p>
          <a:p>
            <a:pPr marL="457200" indent="-457200">
              <a:buFont typeface="Arial" panose="020B0604020202020204" pitchFamily="34" charset="0"/>
              <a:buChar char="•"/>
            </a:pPr>
            <a:r>
              <a:rPr lang="en-US" sz="2200" dirty="0"/>
              <a:t>Paid plans provide more resources:</a:t>
            </a:r>
          </a:p>
          <a:p>
            <a:pPr marL="914400" lvl="1" indent="-457200">
              <a:buFont typeface="Arial" panose="020B0604020202020204" pitchFamily="34" charset="0"/>
              <a:buChar char="•"/>
            </a:pPr>
            <a:r>
              <a:rPr lang="en-US" sz="1800" dirty="0"/>
              <a:t>Faster GPU’s</a:t>
            </a:r>
          </a:p>
          <a:p>
            <a:pPr marL="914400" lvl="1" indent="-457200">
              <a:buFont typeface="Arial" panose="020B0604020202020204" pitchFamily="34" charset="0"/>
              <a:buChar char="•"/>
            </a:pPr>
            <a:r>
              <a:rPr lang="en-US" sz="1800" dirty="0"/>
              <a:t>More memory</a:t>
            </a:r>
          </a:p>
          <a:p>
            <a:pPr marL="914400" lvl="1" indent="-457200">
              <a:buFont typeface="Arial" panose="020B0604020202020204" pitchFamily="34" charset="0"/>
              <a:buChar char="•"/>
            </a:pPr>
            <a:r>
              <a:rPr lang="en-US" sz="1800" dirty="0"/>
              <a:t>Longer runtimes</a:t>
            </a:r>
          </a:p>
          <a:p>
            <a:pPr marL="457200" indent="-457200">
              <a:buFont typeface="Arial" panose="020B0604020202020204" pitchFamily="34" charset="0"/>
              <a:buChar char="•"/>
            </a:pPr>
            <a:r>
              <a:rPr lang="en-US" sz="2200" dirty="0"/>
              <a:t>Frequently Asked Questions: </a:t>
            </a:r>
            <a:r>
              <a:rPr lang="en-US" sz="2200" dirty="0">
                <a:hlinkClick r:id="rId3"/>
              </a:rPr>
              <a:t>https://research.google.com/colaboratory/faq.html</a:t>
            </a:r>
            <a:endParaRPr lang="en-US" sz="2200" dirty="0"/>
          </a:p>
          <a:p>
            <a:endParaRPr lang="en-US" sz="2200" dirty="0"/>
          </a:p>
        </p:txBody>
      </p:sp>
      <p:pic>
        <p:nvPicPr>
          <p:cNvPr id="7170" name="Picture 2" descr="Google Colab | Logopedia | Fandom">
            <a:extLst>
              <a:ext uri="{FF2B5EF4-FFF2-40B4-BE49-F238E27FC236}">
                <a16:creationId xmlns:a16="http://schemas.microsoft.com/office/drawing/2014/main" id="{2D1CA9C0-3048-D830-59BE-140C9EBBD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78844"/>
            <a:ext cx="5920032" cy="2616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E57EB3-899D-3040-32C4-45AAC44500D3}"/>
              </a:ext>
            </a:extLst>
          </p:cNvPr>
          <p:cNvSpPr txBox="1"/>
          <p:nvPr/>
        </p:nvSpPr>
        <p:spPr>
          <a:xfrm>
            <a:off x="6995988" y="3802504"/>
            <a:ext cx="4120055" cy="430887"/>
          </a:xfrm>
          <a:prstGeom prst="rect">
            <a:avLst/>
          </a:prstGeom>
          <a:noFill/>
        </p:spPr>
        <p:txBody>
          <a:bodyPr wrap="square">
            <a:spAutoFit/>
          </a:bodyPr>
          <a:lstStyle/>
          <a:p>
            <a:r>
              <a:rPr lang="en-US" sz="2200" dirty="0">
                <a:hlinkClick r:id="rId5"/>
              </a:rPr>
              <a:t>https://colab.research.google.com</a:t>
            </a:r>
            <a:endParaRPr lang="en-US" sz="2200" dirty="0"/>
          </a:p>
        </p:txBody>
      </p:sp>
    </p:spTree>
    <p:extLst>
      <p:ext uri="{BB962C8B-B14F-4D97-AF65-F5344CB8AC3E}">
        <p14:creationId xmlns:p14="http://schemas.microsoft.com/office/powerpoint/2010/main" val="350337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0881-5BCB-BBE6-0806-4AEB1703D035}"/>
              </a:ext>
            </a:extLst>
          </p:cNvPr>
          <p:cNvSpPr>
            <a:spLocks noGrp="1"/>
          </p:cNvSpPr>
          <p:nvPr>
            <p:ph type="title"/>
          </p:nvPr>
        </p:nvSpPr>
        <p:spPr/>
        <p:txBody>
          <a:bodyPr/>
          <a:lstStyle/>
          <a:p>
            <a:r>
              <a:rPr lang="en-US" dirty="0"/>
              <a:t>Google Colab</a:t>
            </a:r>
          </a:p>
        </p:txBody>
      </p:sp>
      <p:sp>
        <p:nvSpPr>
          <p:cNvPr id="3" name="Content Placeholder 2">
            <a:extLst>
              <a:ext uri="{FF2B5EF4-FFF2-40B4-BE49-F238E27FC236}">
                <a16:creationId xmlns:a16="http://schemas.microsoft.com/office/drawing/2014/main" id="{E8891ED4-DCBB-BF5E-B8AE-AC971AA21A6F}"/>
              </a:ext>
            </a:extLst>
          </p:cNvPr>
          <p:cNvSpPr>
            <a:spLocks noGrp="1"/>
          </p:cNvSpPr>
          <p:nvPr>
            <p:ph idx="1"/>
          </p:nvPr>
        </p:nvSpPr>
        <p:spPr>
          <a:xfrm>
            <a:off x="609601" y="1478844"/>
            <a:ext cx="5656728" cy="5277555"/>
          </a:xfrm>
        </p:spPr>
        <p:txBody>
          <a:bodyPr>
            <a:normAutofit fontScale="77500" lnSpcReduction="20000"/>
          </a:bodyPr>
          <a:lstStyle/>
          <a:p>
            <a:pPr marL="457200" indent="-457200">
              <a:buFont typeface="Arial" panose="020B0604020202020204" pitchFamily="34" charset="0"/>
              <a:buChar char="•"/>
            </a:pPr>
            <a:r>
              <a:rPr lang="en-US" dirty="0"/>
              <a:t>Open </a:t>
            </a:r>
            <a:r>
              <a:rPr lang="en-US" dirty="0">
                <a:hlinkClick r:id="rId3"/>
              </a:rPr>
              <a:t>colab.research.google.com</a:t>
            </a:r>
            <a:endParaRPr lang="en-US" dirty="0"/>
          </a:p>
          <a:p>
            <a:pPr marL="457200" indent="-457200">
              <a:buFont typeface="Arial" panose="020B0604020202020204" pitchFamily="34" charset="0"/>
              <a:buChar char="•"/>
            </a:pPr>
            <a:r>
              <a:rPr lang="en-US" dirty="0"/>
              <a:t>If the popup (see image) does not appear then select </a:t>
            </a:r>
            <a:r>
              <a:rPr lang="en-US" dirty="0">
                <a:solidFill>
                  <a:schemeClr val="tx1"/>
                </a:solidFill>
              </a:rPr>
              <a:t>File &gt; Open Notebook</a:t>
            </a:r>
            <a:r>
              <a:rPr lang="en-US" dirty="0"/>
              <a:t>.</a:t>
            </a:r>
          </a:p>
          <a:p>
            <a:pPr marL="457200" indent="-457200">
              <a:buFont typeface="Arial" panose="020B0604020202020204" pitchFamily="34" charset="0"/>
              <a:buChar char="•"/>
            </a:pPr>
            <a:r>
              <a:rPr lang="en-US" dirty="0"/>
              <a:t>Select GitHub from the top bar.</a:t>
            </a:r>
          </a:p>
          <a:p>
            <a:pPr marL="457200" indent="-457200">
              <a:buFont typeface="Arial" panose="020B0604020202020204" pitchFamily="34" charset="0"/>
              <a:buChar char="•"/>
            </a:pPr>
            <a:r>
              <a:rPr lang="en-US" dirty="0"/>
              <a:t>Enter </a:t>
            </a:r>
            <a:r>
              <a:rPr lang="en-US" dirty="0" err="1">
                <a:solidFill>
                  <a:schemeClr val="tx1"/>
                </a:solidFill>
              </a:rPr>
              <a:t>hielsber-tamu</a:t>
            </a:r>
            <a:r>
              <a:rPr lang="en-US" dirty="0"/>
              <a:t> and press enter or click the magnifying glass on the right.</a:t>
            </a:r>
          </a:p>
          <a:p>
            <a:pPr marL="457200" indent="-457200">
              <a:buFont typeface="Arial" panose="020B0604020202020204" pitchFamily="34" charset="0"/>
              <a:buChar char="•"/>
            </a:pPr>
            <a:r>
              <a:rPr lang="en-US" dirty="0"/>
              <a:t>Select the </a:t>
            </a:r>
            <a:r>
              <a:rPr lang="en-US" dirty="0">
                <a:solidFill>
                  <a:schemeClr val="tx1"/>
                </a:solidFill>
              </a:rPr>
              <a:t>tamids-bs-bootcamp-python-0822</a:t>
            </a:r>
            <a:r>
              <a:rPr lang="en-US" dirty="0"/>
              <a:t> repository (main branch).</a:t>
            </a:r>
          </a:p>
          <a:p>
            <a:pPr marL="457200" indent="-457200">
              <a:buFont typeface="Arial" panose="020B0604020202020204" pitchFamily="34" charset="0"/>
              <a:buChar char="•"/>
            </a:pPr>
            <a:r>
              <a:rPr lang="en-US" dirty="0"/>
              <a:t>From the list that follows select the notebook you wish to view.</a:t>
            </a:r>
          </a:p>
          <a:p>
            <a:pPr marL="457200" indent="-457200">
              <a:buFont typeface="Arial" panose="020B0604020202020204" pitchFamily="34" charset="0"/>
              <a:buChar char="•"/>
            </a:pPr>
            <a:r>
              <a:rPr lang="en-US" dirty="0"/>
              <a:t>Make sure you </a:t>
            </a:r>
            <a:r>
              <a:rPr lang="en-US" b="1" dirty="0"/>
              <a:t>SAVE</a:t>
            </a:r>
            <a:r>
              <a:rPr lang="en-US" dirty="0"/>
              <a:t> your changes in your </a:t>
            </a:r>
            <a:r>
              <a:rPr lang="en-US" b="1" dirty="0"/>
              <a:t>Google Drive</a:t>
            </a:r>
          </a:p>
          <a:p>
            <a:pPr marL="457200" indent="-457200">
              <a:buFont typeface="Arial" panose="020B0604020202020204" pitchFamily="34" charset="0"/>
              <a:buChar char="•"/>
            </a:pPr>
            <a:endParaRPr lang="en-US" dirty="0"/>
          </a:p>
        </p:txBody>
      </p:sp>
      <p:pic>
        <p:nvPicPr>
          <p:cNvPr id="5" name="Picture 4" descr="Graphical user interface&#10;&#10;Description automatically generated">
            <a:extLst>
              <a:ext uri="{FF2B5EF4-FFF2-40B4-BE49-F238E27FC236}">
                <a16:creationId xmlns:a16="http://schemas.microsoft.com/office/drawing/2014/main" id="{103734BE-905A-3DC6-9F9B-603E32403D6B}"/>
              </a:ext>
            </a:extLst>
          </p:cNvPr>
          <p:cNvPicPr>
            <a:picLocks noChangeAspect="1"/>
          </p:cNvPicPr>
          <p:nvPr/>
        </p:nvPicPr>
        <p:blipFill>
          <a:blip r:embed="rId4"/>
          <a:stretch>
            <a:fillRect/>
          </a:stretch>
        </p:blipFill>
        <p:spPr>
          <a:xfrm>
            <a:off x="6097373" y="1567030"/>
            <a:ext cx="5485026" cy="3786713"/>
          </a:xfrm>
          <a:prstGeom prst="rect">
            <a:avLst/>
          </a:prstGeom>
        </p:spPr>
      </p:pic>
      <p:sp>
        <p:nvSpPr>
          <p:cNvPr id="7" name="TextBox 6">
            <a:extLst>
              <a:ext uri="{FF2B5EF4-FFF2-40B4-BE49-F238E27FC236}">
                <a16:creationId xmlns:a16="http://schemas.microsoft.com/office/drawing/2014/main" id="{5A3C7D6F-CC92-69A2-E2B6-9E801D3E8983}"/>
              </a:ext>
            </a:extLst>
          </p:cNvPr>
          <p:cNvSpPr txBox="1"/>
          <p:nvPr/>
        </p:nvSpPr>
        <p:spPr>
          <a:xfrm>
            <a:off x="7090087" y="5430261"/>
            <a:ext cx="3499597" cy="369332"/>
          </a:xfrm>
          <a:prstGeom prst="rect">
            <a:avLst/>
          </a:prstGeom>
          <a:noFill/>
        </p:spPr>
        <p:txBody>
          <a:bodyPr wrap="square">
            <a:spAutoFit/>
          </a:bodyPr>
          <a:lstStyle/>
          <a:p>
            <a:r>
              <a:rPr lang="en-US" dirty="0">
                <a:hlinkClick r:id="rId3"/>
              </a:rPr>
              <a:t>https://colab.research.google.com</a:t>
            </a:r>
            <a:endParaRPr lang="en-US" dirty="0"/>
          </a:p>
        </p:txBody>
      </p:sp>
      <p:grpSp>
        <p:nvGrpSpPr>
          <p:cNvPr id="11" name="Group 10">
            <a:extLst>
              <a:ext uri="{FF2B5EF4-FFF2-40B4-BE49-F238E27FC236}">
                <a16:creationId xmlns:a16="http://schemas.microsoft.com/office/drawing/2014/main" id="{A2C217FA-F435-BC95-5591-BC0D0A15DDFD}"/>
              </a:ext>
            </a:extLst>
          </p:cNvPr>
          <p:cNvGrpSpPr/>
          <p:nvPr/>
        </p:nvGrpSpPr>
        <p:grpSpPr>
          <a:xfrm>
            <a:off x="7327797" y="5876111"/>
            <a:ext cx="3024176" cy="606370"/>
            <a:chOff x="855808" y="5992584"/>
            <a:chExt cx="3024176" cy="606370"/>
          </a:xfrm>
        </p:grpSpPr>
        <p:sp>
          <p:nvSpPr>
            <p:cNvPr id="12" name="Round Same Side Corner Rectangle 11">
              <a:hlinkClick r:id="rId3"/>
              <a:extLst>
                <a:ext uri="{FF2B5EF4-FFF2-40B4-BE49-F238E27FC236}">
                  <a16:creationId xmlns:a16="http://schemas.microsoft.com/office/drawing/2014/main" id="{2ACC3739-9849-55B5-68D6-86F4195B7C76}"/>
                </a:ext>
              </a:extLst>
            </p:cNvPr>
            <p:cNvSpPr/>
            <p:nvPr/>
          </p:nvSpPr>
          <p:spPr>
            <a:xfrm rot="16200000">
              <a:off x="990541" y="5857851"/>
              <a:ext cx="605117" cy="874584"/>
            </a:xfrm>
            <a:prstGeom prst="round2SameRect">
              <a:avLst/>
            </a:prstGeom>
            <a:solidFill>
              <a:schemeClr val="bg1">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 Same Side Corner Rectangle 12">
              <a:hlinkClick r:id="rId3"/>
              <a:extLst>
                <a:ext uri="{FF2B5EF4-FFF2-40B4-BE49-F238E27FC236}">
                  <a16:creationId xmlns:a16="http://schemas.microsoft.com/office/drawing/2014/main" id="{E0165169-CE24-12F4-D4E6-39F33EEE0966}"/>
                </a:ext>
              </a:extLst>
            </p:cNvPr>
            <p:cNvSpPr/>
            <p:nvPr/>
          </p:nvSpPr>
          <p:spPr>
            <a:xfrm rot="5400000">
              <a:off x="2502628" y="5221600"/>
              <a:ext cx="605117" cy="2149592"/>
            </a:xfrm>
            <a:prstGeom prst="round2Same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4">
              <a:hlinkClick r:id="rId3"/>
              <a:extLst>
                <a:ext uri="{FF2B5EF4-FFF2-40B4-BE49-F238E27FC236}">
                  <a16:creationId xmlns:a16="http://schemas.microsoft.com/office/drawing/2014/main" id="{9925A951-E1F7-E819-84D6-22D4201699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35" t="14324" r="17907" b="14865"/>
            <a:stretch/>
          </p:blipFill>
          <p:spPr bwMode="auto">
            <a:xfrm>
              <a:off x="922601" y="6041569"/>
              <a:ext cx="746282" cy="50330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hlinkClick r:id="rId3"/>
              <a:extLst>
                <a:ext uri="{FF2B5EF4-FFF2-40B4-BE49-F238E27FC236}">
                  <a16:creationId xmlns:a16="http://schemas.microsoft.com/office/drawing/2014/main" id="{E08555E3-A024-913E-761E-CC3FDE839C4D}"/>
                </a:ext>
              </a:extLst>
            </p:cNvPr>
            <p:cNvSpPr txBox="1"/>
            <p:nvPr/>
          </p:nvSpPr>
          <p:spPr>
            <a:xfrm>
              <a:off x="1725227" y="6062387"/>
              <a:ext cx="21547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Open in Colab</a:t>
              </a:r>
            </a:p>
          </p:txBody>
        </p:sp>
      </p:grpSp>
    </p:spTree>
    <p:extLst>
      <p:ext uri="{BB962C8B-B14F-4D97-AF65-F5344CB8AC3E}">
        <p14:creationId xmlns:p14="http://schemas.microsoft.com/office/powerpoint/2010/main" val="200338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279745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(Colab)</a:t>
            </a:r>
          </a:p>
        </p:txBody>
      </p:sp>
    </p:spTree>
    <p:extLst>
      <p:ext uri="{BB962C8B-B14F-4D97-AF65-F5344CB8AC3E}">
        <p14:creationId xmlns:p14="http://schemas.microsoft.com/office/powerpoint/2010/main" val="171491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“Quote, statistic call out, or closing slide to go here”</a:t>
            </a:r>
          </a:p>
        </p:txBody>
      </p:sp>
    </p:spTree>
    <p:extLst>
      <p:ext uri="{BB962C8B-B14F-4D97-AF65-F5344CB8AC3E}">
        <p14:creationId xmlns:p14="http://schemas.microsoft.com/office/powerpoint/2010/main" val="569481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Break</a:t>
            </a:r>
            <a:br>
              <a:rPr lang="en-US" dirty="0"/>
            </a:br>
            <a:r>
              <a:rPr lang="en-US" sz="5300" dirty="0"/>
              <a:t>Return @</a:t>
            </a:r>
            <a:r>
              <a:rPr lang="en-US" dirty="0"/>
              <a:t> </a:t>
            </a:r>
          </a:p>
        </p:txBody>
      </p:sp>
    </p:spTree>
    <p:extLst>
      <p:ext uri="{BB962C8B-B14F-4D97-AF65-F5344CB8AC3E}">
        <p14:creationId xmlns:p14="http://schemas.microsoft.com/office/powerpoint/2010/main" val="414763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1515111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Lunch</a:t>
            </a:r>
            <a:br>
              <a:rPr lang="en-US" dirty="0"/>
            </a:br>
            <a:r>
              <a:rPr lang="en-US" sz="5300" dirty="0"/>
              <a:t>Return @</a:t>
            </a:r>
            <a:r>
              <a:rPr lang="en-US" dirty="0"/>
              <a:t> </a:t>
            </a:r>
          </a:p>
        </p:txBody>
      </p:sp>
    </p:spTree>
    <p:extLst>
      <p:ext uri="{BB962C8B-B14F-4D97-AF65-F5344CB8AC3E}">
        <p14:creationId xmlns:p14="http://schemas.microsoft.com/office/powerpoint/2010/main" val="4171623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hlinkClick r:id="rId3"/>
              </a:rPr>
              <a:t>hielsber-tamu</a:t>
            </a:r>
            <a:r>
              <a:rPr lang="en-US" b="1" dirty="0">
                <a:hlinkClick r:id="rId3"/>
              </a:rPr>
              <a:t>/tamids-ds-bootcamp-python-0822</a:t>
            </a:r>
            <a:endParaRPr lang="en-US" b="1" dirty="0"/>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4"/>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17 min in length</a:t>
            </a:r>
          </a:p>
          <a:p>
            <a:endParaRPr lang="en-US" dirty="0"/>
          </a:p>
          <a:p>
            <a:endParaRPr lang="en-US" dirty="0"/>
          </a:p>
        </p:txBody>
      </p:sp>
    </p:spTree>
    <p:extLst>
      <p:ext uri="{BB962C8B-B14F-4D97-AF65-F5344CB8AC3E}">
        <p14:creationId xmlns:p14="http://schemas.microsoft.com/office/powerpoint/2010/main" val="381272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72079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What is Python?</a:t>
            </a:r>
          </a:p>
          <a:p>
            <a:pPr marL="457200" indent="-457200">
              <a:buFont typeface="Arial" panose="020B0604020202020204" pitchFamily="34" charset="0"/>
              <a:buChar char="•"/>
            </a:pPr>
            <a:r>
              <a:rPr lang="en-US" dirty="0"/>
              <a:t>Python Resources</a:t>
            </a:r>
          </a:p>
          <a:p>
            <a:pPr marL="457200" indent="-457200">
              <a:buFont typeface="Arial" panose="020B0604020202020204" pitchFamily="34" charset="0"/>
              <a:buChar char="•"/>
            </a:pPr>
            <a:r>
              <a:rPr lang="en-US" dirty="0"/>
              <a:t>Enhancement Proposals</a:t>
            </a:r>
          </a:p>
          <a:p>
            <a:pPr marL="457200" indent="-457200">
              <a:buFont typeface="Arial" panose="020B0604020202020204" pitchFamily="34" charset="0"/>
              <a:buChar char="•"/>
            </a:pPr>
            <a:r>
              <a:rPr lang="en-US" dirty="0"/>
              <a:t>Installation Information</a:t>
            </a:r>
          </a:p>
          <a:p>
            <a:pPr marL="457200" indent="-457200">
              <a:buFont typeface="Arial" panose="020B0604020202020204" pitchFamily="34" charset="0"/>
              <a:buChar char="•"/>
            </a:pPr>
            <a:r>
              <a:rPr lang="en-US" dirty="0"/>
              <a:t>Interpreter and IDE’s</a:t>
            </a:r>
          </a:p>
          <a:p>
            <a:pPr marL="457200" indent="-457200">
              <a:buFont typeface="Arial" panose="020B0604020202020204" pitchFamily="34" charset="0"/>
              <a:buChar char="•"/>
            </a:pPr>
            <a:r>
              <a:rPr lang="en-US" dirty="0"/>
              <a:t>Jupyter Project</a:t>
            </a:r>
          </a:p>
          <a:p>
            <a:pPr marL="457200" indent="-457200">
              <a:buFont typeface="Arial" panose="020B0604020202020204" pitchFamily="34" charset="0"/>
              <a:buChar char="•"/>
            </a:pPr>
            <a:r>
              <a:rPr lang="en-US" dirty="0"/>
              <a:t>Anaconda</a:t>
            </a:r>
          </a:p>
          <a:p>
            <a:pPr marL="457200" indent="-457200">
              <a:buFont typeface="Arial" panose="020B0604020202020204" pitchFamily="34" charset="0"/>
              <a:buChar char="•"/>
            </a:pPr>
            <a:r>
              <a:rPr lang="en-US" dirty="0"/>
              <a:t>Google Colab</a:t>
            </a:r>
          </a:p>
          <a:p>
            <a:pPr marL="457200" indent="-457200">
              <a:buFont typeface="Arial" panose="020B0604020202020204" pitchFamily="34" charset="0"/>
              <a:buChar char="•"/>
            </a:pPr>
            <a:r>
              <a:rPr lang="en-US" dirty="0"/>
              <a:t>Python Language</a:t>
            </a:r>
          </a:p>
        </p:txBody>
      </p:sp>
      <p:pic>
        <p:nvPicPr>
          <p:cNvPr id="4" name="Picture 3">
            <a:extLst>
              <a:ext uri="{FF2B5EF4-FFF2-40B4-BE49-F238E27FC236}">
                <a16:creationId xmlns:a16="http://schemas.microsoft.com/office/drawing/2014/main" id="{A05CAC16-BFA8-EDB5-DE77-08DC427C5A2A}"/>
              </a:ext>
            </a:extLst>
          </p:cNvPr>
          <p:cNvPicPr>
            <a:picLocks noChangeAspect="1"/>
          </p:cNvPicPr>
          <p:nvPr/>
        </p:nvPicPr>
        <p:blipFill rotWithShape="1">
          <a:blip r:embed="rId3"/>
          <a:srcRect l="10638"/>
          <a:stretch/>
        </p:blipFill>
        <p:spPr>
          <a:xfrm>
            <a:off x="6095999" y="1358532"/>
            <a:ext cx="5074475" cy="4647322"/>
          </a:xfrm>
          <a:prstGeom prst="rect">
            <a:avLst/>
          </a:prstGeom>
        </p:spPr>
      </p:pic>
    </p:spTree>
    <p:extLst>
      <p:ext uri="{BB962C8B-B14F-4D97-AF65-F5344CB8AC3E}">
        <p14:creationId xmlns:p14="http://schemas.microsoft.com/office/powerpoint/2010/main" val="39992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1B58-91A0-D13D-729A-36F38BF11FC3}"/>
              </a:ext>
            </a:extLst>
          </p:cNvPr>
          <p:cNvSpPr>
            <a:spLocks noGrp="1"/>
          </p:cNvSpPr>
          <p:nvPr>
            <p:ph type="title"/>
          </p:nvPr>
        </p:nvSpPr>
        <p:spPr/>
        <p:txBody>
          <a:bodyPr>
            <a:normAutofit/>
          </a:bodyPr>
          <a:lstStyle/>
          <a:p>
            <a:r>
              <a:rPr lang="en-US" b="1" dirty="0"/>
              <a:t>What is Python?</a:t>
            </a:r>
            <a:endParaRPr lang="en-US" dirty="0"/>
          </a:p>
        </p:txBody>
      </p:sp>
      <p:sp>
        <p:nvSpPr>
          <p:cNvPr id="3" name="Content Placeholder 2">
            <a:extLst>
              <a:ext uri="{FF2B5EF4-FFF2-40B4-BE49-F238E27FC236}">
                <a16:creationId xmlns:a16="http://schemas.microsoft.com/office/drawing/2014/main" id="{FD894D7A-2FDA-36BE-627E-0B8C49D91DC7}"/>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Powerful programming language</a:t>
            </a:r>
          </a:p>
          <a:p>
            <a:pPr marL="457200" indent="-457200">
              <a:buFont typeface="Arial" panose="020B0604020202020204" pitchFamily="34" charset="0"/>
              <a:buChar char="•"/>
            </a:pPr>
            <a:r>
              <a:rPr lang="en-US" dirty="0"/>
              <a:t>High-level</a:t>
            </a:r>
          </a:p>
          <a:p>
            <a:pPr marL="457200" indent="-457200">
              <a:buFont typeface="Arial" panose="020B0604020202020204" pitchFamily="34" charset="0"/>
              <a:buChar char="•"/>
            </a:pPr>
            <a:r>
              <a:rPr lang="en-US" dirty="0"/>
              <a:t>Simple, easy-to-read syntax</a:t>
            </a:r>
          </a:p>
          <a:p>
            <a:pPr marL="457200" indent="-457200">
              <a:buFont typeface="Arial" panose="020B0604020202020204" pitchFamily="34" charset="0"/>
              <a:buChar char="•"/>
            </a:pPr>
            <a:r>
              <a:rPr lang="en-US" dirty="0"/>
              <a:t>Object-oriented</a:t>
            </a:r>
          </a:p>
          <a:p>
            <a:pPr marL="457200" indent="-457200">
              <a:buFont typeface="Arial" panose="020B0604020202020204" pitchFamily="34" charset="0"/>
              <a:buChar char="•"/>
            </a:pPr>
            <a:r>
              <a:rPr lang="en-US" dirty="0"/>
              <a:t>Interpreted – No compilation required</a:t>
            </a:r>
          </a:p>
          <a:p>
            <a:pPr marL="457200" indent="-457200">
              <a:buFont typeface="Arial" panose="020B0604020202020204" pitchFamily="34" charset="0"/>
              <a:buChar char="•"/>
            </a:pPr>
            <a:r>
              <a:rPr lang="en-US" dirty="0"/>
              <a:t>Freely available</a:t>
            </a:r>
          </a:p>
          <a:p>
            <a:pPr marL="457200" indent="-457200">
              <a:buFont typeface="Arial" panose="020B0604020202020204" pitchFamily="34" charset="0"/>
              <a:buChar char="•"/>
            </a:pPr>
            <a:r>
              <a:rPr lang="en-US" dirty="0"/>
              <a:t>Extensible, even using other programming languages</a:t>
            </a:r>
          </a:p>
          <a:p>
            <a:pPr marL="457200" indent="-457200">
              <a:buFont typeface="Arial" panose="020B0604020202020204" pitchFamily="34" charset="0"/>
              <a:buChar char="•"/>
            </a:pPr>
            <a:endParaRPr lang="en-US" dirty="0"/>
          </a:p>
          <a:p>
            <a:pPr algn="ctr"/>
            <a:r>
              <a:rPr lang="en-US" dirty="0"/>
              <a:t>Name comes from BBC show: Monty Python's Flying Circus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028" name="Picture 4" descr="Python Logo and symbol, meaning, history, PNG">
            <a:extLst>
              <a:ext uri="{FF2B5EF4-FFF2-40B4-BE49-F238E27FC236}">
                <a16:creationId xmlns:a16="http://schemas.microsoft.com/office/drawing/2014/main" id="{8FA838F6-D05C-359A-798B-11101FB17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9" y="1656204"/>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6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9335-E44F-8730-8564-127E4C9AC190}"/>
              </a:ext>
            </a:extLst>
          </p:cNvPr>
          <p:cNvSpPr>
            <a:spLocks noGrp="1"/>
          </p:cNvSpPr>
          <p:nvPr>
            <p:ph type="title"/>
          </p:nvPr>
        </p:nvSpPr>
        <p:spPr/>
        <p:txBody>
          <a:bodyPr>
            <a:normAutofit/>
          </a:bodyPr>
          <a:lstStyle/>
          <a:p>
            <a:r>
              <a:rPr lang="en-US" b="1" dirty="0"/>
              <a:t>Helpful Links</a:t>
            </a:r>
            <a:endParaRPr lang="en-US" dirty="0"/>
          </a:p>
        </p:txBody>
      </p:sp>
      <p:sp>
        <p:nvSpPr>
          <p:cNvPr id="3" name="Content Placeholder 2">
            <a:extLst>
              <a:ext uri="{FF2B5EF4-FFF2-40B4-BE49-F238E27FC236}">
                <a16:creationId xmlns:a16="http://schemas.microsoft.com/office/drawing/2014/main" id="{0E080273-8DBC-AF14-FCAB-EA944C88F675}"/>
              </a:ext>
            </a:extLst>
          </p:cNvPr>
          <p:cNvSpPr>
            <a:spLocks noGrp="1"/>
          </p:cNvSpPr>
          <p:nvPr>
            <p:ph idx="1"/>
          </p:nvPr>
        </p:nvSpPr>
        <p:spPr>
          <a:xfrm>
            <a:off x="609600" y="1478844"/>
            <a:ext cx="10972799" cy="5021969"/>
          </a:xfrm>
        </p:spPr>
        <p:txBody>
          <a:bodyPr>
            <a:normAutofit fontScale="70000" lnSpcReduction="20000"/>
          </a:bodyPr>
          <a:lstStyle/>
          <a:p>
            <a:pPr marL="457200" indent="-457200">
              <a:lnSpc>
                <a:spcPct val="120000"/>
              </a:lnSpc>
              <a:spcAft>
                <a:spcPts val="600"/>
              </a:spcAft>
              <a:buFont typeface="Arial" panose="020B0604020202020204" pitchFamily="34" charset="0"/>
              <a:buChar char="•"/>
            </a:pPr>
            <a:r>
              <a:rPr lang="en-US" dirty="0">
                <a:hlinkClick r:id="rId3"/>
              </a:rPr>
              <a:t>Python.org</a:t>
            </a:r>
            <a:r>
              <a:rPr lang="en-US" dirty="0"/>
              <a:t>: The official site for everything Python.</a:t>
            </a:r>
          </a:p>
          <a:p>
            <a:pPr marL="457200" indent="-457200">
              <a:lnSpc>
                <a:spcPct val="120000"/>
              </a:lnSpc>
              <a:spcAft>
                <a:spcPts val="600"/>
              </a:spcAft>
              <a:buFont typeface="Arial" panose="020B0604020202020204" pitchFamily="34" charset="0"/>
              <a:buChar char="•"/>
            </a:pPr>
            <a:r>
              <a:rPr lang="en-US" dirty="0">
                <a:hlinkClick r:id="rId4"/>
              </a:rPr>
              <a:t>Getting Started</a:t>
            </a:r>
            <a:r>
              <a:rPr lang="en-US" dirty="0"/>
              <a:t>: Lots of information for beginners.</a:t>
            </a:r>
          </a:p>
          <a:p>
            <a:pPr marL="457200" indent="-457200">
              <a:lnSpc>
                <a:spcPct val="120000"/>
              </a:lnSpc>
              <a:spcAft>
                <a:spcPts val="600"/>
              </a:spcAft>
              <a:buFont typeface="Arial" panose="020B0604020202020204" pitchFamily="34" charset="0"/>
              <a:buChar char="•"/>
            </a:pPr>
            <a:r>
              <a:rPr lang="en-US" dirty="0">
                <a:hlinkClick r:id="rId5"/>
              </a:rPr>
              <a:t>Python 3.10 Tutorial</a:t>
            </a:r>
            <a:r>
              <a:rPr lang="en-US" dirty="0"/>
              <a:t>: Covers much of the language and capabilities.</a:t>
            </a:r>
          </a:p>
          <a:p>
            <a:pPr marL="457200" indent="-457200">
              <a:lnSpc>
                <a:spcPct val="120000"/>
              </a:lnSpc>
              <a:spcAft>
                <a:spcPts val="600"/>
              </a:spcAft>
              <a:buFont typeface="Arial" panose="020B0604020202020204" pitchFamily="34" charset="0"/>
              <a:buChar char="•"/>
            </a:pPr>
            <a:r>
              <a:rPr lang="en-US" dirty="0">
                <a:hlinkClick r:id="rId6"/>
              </a:rPr>
              <a:t>Python 3.10 Documentation</a:t>
            </a:r>
            <a:r>
              <a:rPr lang="en-US" dirty="0"/>
              <a:t>: Official documentation for Python 3.10.</a:t>
            </a:r>
          </a:p>
          <a:p>
            <a:pPr marL="457200" indent="-457200">
              <a:lnSpc>
                <a:spcPct val="120000"/>
              </a:lnSpc>
              <a:spcAft>
                <a:spcPts val="600"/>
              </a:spcAft>
              <a:buFont typeface="Arial" panose="020B0604020202020204" pitchFamily="34" charset="0"/>
              <a:buChar char="•"/>
            </a:pPr>
            <a:r>
              <a:rPr lang="en-US" dirty="0">
                <a:hlinkClick r:id="rId7"/>
              </a:rPr>
              <a:t>Python Language Reference</a:t>
            </a:r>
            <a:r>
              <a:rPr lang="en-US" dirty="0"/>
              <a:t>: Describes the syntax and core semantics.</a:t>
            </a:r>
          </a:p>
          <a:p>
            <a:pPr marL="457200" indent="-457200">
              <a:lnSpc>
                <a:spcPct val="120000"/>
              </a:lnSpc>
              <a:spcAft>
                <a:spcPts val="600"/>
              </a:spcAft>
              <a:buFont typeface="Arial" panose="020B0604020202020204" pitchFamily="34" charset="0"/>
              <a:buChar char="•"/>
            </a:pPr>
            <a:r>
              <a:rPr lang="en-US" dirty="0">
                <a:hlinkClick r:id="rId8"/>
              </a:rPr>
              <a:t>Full Grammar Specification</a:t>
            </a:r>
            <a:r>
              <a:rPr lang="en-US" dirty="0"/>
              <a:t>: For those interested in knowing how your code will be parsed, this link provides the full grammar used by the language.</a:t>
            </a:r>
          </a:p>
          <a:p>
            <a:pPr marL="457200" indent="-457200">
              <a:lnSpc>
                <a:spcPct val="120000"/>
              </a:lnSpc>
              <a:spcAft>
                <a:spcPts val="600"/>
              </a:spcAft>
              <a:buFont typeface="Arial" panose="020B0604020202020204" pitchFamily="34" charset="0"/>
              <a:buChar char="•"/>
            </a:pPr>
            <a:r>
              <a:rPr lang="en-US" dirty="0">
                <a:hlinkClick r:id="rId9"/>
              </a:rPr>
              <a:t>Python Standard Library</a:t>
            </a:r>
            <a:r>
              <a:rPr lang="en-US" dirty="0"/>
              <a:t>: Describes the standard functionality of Python.</a:t>
            </a:r>
          </a:p>
          <a:p>
            <a:pPr marL="457200" indent="-457200">
              <a:lnSpc>
                <a:spcPct val="120000"/>
              </a:lnSpc>
              <a:spcAft>
                <a:spcPts val="600"/>
              </a:spcAft>
              <a:buFont typeface="Arial" panose="020B0604020202020204" pitchFamily="34" charset="0"/>
              <a:buChar char="•"/>
            </a:pPr>
            <a:r>
              <a:rPr lang="en-US" dirty="0">
                <a:hlinkClick r:id="rId10"/>
              </a:rPr>
              <a:t>Python Package Index (PyPI)</a:t>
            </a:r>
            <a:r>
              <a:rPr lang="en-US" dirty="0"/>
              <a:t>: Repository of community-built software for the Python programming language.</a:t>
            </a:r>
          </a:p>
          <a:p>
            <a:pPr marL="457200" indent="-457200">
              <a:lnSpc>
                <a:spcPct val="120000"/>
              </a:lnSpc>
              <a:spcAft>
                <a:spcPts val="600"/>
              </a:spcAft>
              <a:buFont typeface="Arial" panose="020B0604020202020204" pitchFamily="34" charset="0"/>
              <a:buChar char="•"/>
            </a:pPr>
            <a:r>
              <a:rPr lang="en-US" dirty="0"/>
              <a:t>Many others… (e.g. </a:t>
            </a:r>
            <a:r>
              <a:rPr lang="en-US" dirty="0">
                <a:hlinkClick r:id="rId11"/>
              </a:rPr>
              <a:t>RealPython.com </a:t>
            </a:r>
            <a:r>
              <a:rPr lang="en-US" dirty="0"/>
              <a:t>and </a:t>
            </a:r>
            <a:r>
              <a:rPr lang="en-US" dirty="0">
                <a:hlinkClick r:id="rId12"/>
              </a:rPr>
              <a:t>StackOverflow</a:t>
            </a:r>
            <a:r>
              <a:rPr lang="en-US" dirty="0"/>
              <a:t>)</a:t>
            </a:r>
          </a:p>
        </p:txBody>
      </p:sp>
    </p:spTree>
    <p:extLst>
      <p:ext uri="{BB962C8B-B14F-4D97-AF65-F5344CB8AC3E}">
        <p14:creationId xmlns:p14="http://schemas.microsoft.com/office/powerpoint/2010/main" val="933748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20A-4FFD-BDCD-B134-4E61033241DC}"/>
              </a:ext>
            </a:extLst>
          </p:cNvPr>
          <p:cNvSpPr>
            <a:spLocks noGrp="1"/>
          </p:cNvSpPr>
          <p:nvPr>
            <p:ph type="title"/>
          </p:nvPr>
        </p:nvSpPr>
        <p:spPr/>
        <p:txBody>
          <a:bodyPr/>
          <a:lstStyle/>
          <a:p>
            <a:r>
              <a:rPr lang="en-US" dirty="0" err="1"/>
              <a:t>Python.org</a:t>
            </a:r>
            <a:endParaRPr lang="en-US" dirty="0"/>
          </a:p>
        </p:txBody>
      </p:sp>
      <p:pic>
        <p:nvPicPr>
          <p:cNvPr id="4" name="Picture 3">
            <a:extLst>
              <a:ext uri="{FF2B5EF4-FFF2-40B4-BE49-F238E27FC236}">
                <a16:creationId xmlns:a16="http://schemas.microsoft.com/office/drawing/2014/main" id="{A21EE321-880F-3023-AE3C-49FA3FFDBE40}"/>
              </a:ext>
            </a:extLst>
          </p:cNvPr>
          <p:cNvPicPr>
            <a:picLocks noChangeAspect="1"/>
          </p:cNvPicPr>
          <p:nvPr/>
        </p:nvPicPr>
        <p:blipFill>
          <a:blip r:embed="rId3"/>
          <a:stretch>
            <a:fillRect/>
          </a:stretch>
        </p:blipFill>
        <p:spPr>
          <a:xfrm>
            <a:off x="2506684" y="1244601"/>
            <a:ext cx="7178632" cy="5206285"/>
          </a:xfrm>
          <a:prstGeom prst="rect">
            <a:avLst/>
          </a:prstGeom>
        </p:spPr>
      </p:pic>
    </p:spTree>
    <p:extLst>
      <p:ext uri="{BB962C8B-B14F-4D97-AF65-F5344CB8AC3E}">
        <p14:creationId xmlns:p14="http://schemas.microsoft.com/office/powerpoint/2010/main" val="244362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FB-9DE1-502F-2792-307870B6EEEA}"/>
              </a:ext>
            </a:extLst>
          </p:cNvPr>
          <p:cNvSpPr>
            <a:spLocks noGrp="1"/>
          </p:cNvSpPr>
          <p:nvPr>
            <p:ph type="title"/>
          </p:nvPr>
        </p:nvSpPr>
        <p:spPr/>
        <p:txBody>
          <a:bodyPr/>
          <a:lstStyle/>
          <a:p>
            <a:r>
              <a:rPr lang="en-US" dirty="0"/>
              <a:t>Documentation</a:t>
            </a:r>
          </a:p>
        </p:txBody>
      </p:sp>
      <p:pic>
        <p:nvPicPr>
          <p:cNvPr id="4" name="Picture 3">
            <a:extLst>
              <a:ext uri="{FF2B5EF4-FFF2-40B4-BE49-F238E27FC236}">
                <a16:creationId xmlns:a16="http://schemas.microsoft.com/office/drawing/2014/main" id="{A0D51D1E-CAC4-B2E8-0E7D-3006917013FF}"/>
              </a:ext>
            </a:extLst>
          </p:cNvPr>
          <p:cNvPicPr>
            <a:picLocks noChangeAspect="1"/>
          </p:cNvPicPr>
          <p:nvPr/>
        </p:nvPicPr>
        <p:blipFill>
          <a:blip r:embed="rId3"/>
          <a:stretch>
            <a:fillRect/>
          </a:stretch>
        </p:blipFill>
        <p:spPr>
          <a:xfrm>
            <a:off x="2136789" y="1807823"/>
            <a:ext cx="7918422" cy="4488322"/>
          </a:xfrm>
          <a:prstGeom prst="rect">
            <a:avLst/>
          </a:prstGeom>
        </p:spPr>
      </p:pic>
      <p:sp>
        <p:nvSpPr>
          <p:cNvPr id="5" name="Rectangle 4">
            <a:extLst>
              <a:ext uri="{FF2B5EF4-FFF2-40B4-BE49-F238E27FC236}">
                <a16:creationId xmlns:a16="http://schemas.microsoft.com/office/drawing/2014/main" id="{91A834C5-1BC1-A4CD-D502-52130C046545}"/>
              </a:ext>
            </a:extLst>
          </p:cNvPr>
          <p:cNvSpPr/>
          <p:nvPr/>
        </p:nvSpPr>
        <p:spPr>
          <a:xfrm>
            <a:off x="3976487" y="1849230"/>
            <a:ext cx="754998" cy="275585"/>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A6BBD12-6BC0-8BE1-D6BB-3CAAC164D400}"/>
              </a:ext>
            </a:extLst>
          </p:cNvPr>
          <p:cNvSpPr txBox="1"/>
          <p:nvPr/>
        </p:nvSpPr>
        <p:spPr>
          <a:xfrm>
            <a:off x="4728414" y="1365339"/>
            <a:ext cx="2735172" cy="369332"/>
          </a:xfrm>
          <a:prstGeom prst="rect">
            <a:avLst/>
          </a:prstGeom>
          <a:noFill/>
        </p:spPr>
        <p:txBody>
          <a:bodyPr wrap="none" rtlCol="0">
            <a:spAutoFit/>
          </a:bodyPr>
          <a:lstStyle/>
          <a:p>
            <a:r>
              <a:rPr lang="en-US" dirty="0">
                <a:hlinkClick r:id="rId4"/>
              </a:rPr>
              <a:t>https://</a:t>
            </a:r>
            <a:r>
              <a:rPr lang="en-US" dirty="0" err="1">
                <a:hlinkClick r:id="rId4"/>
              </a:rPr>
              <a:t>docs.python.org</a:t>
            </a:r>
            <a:r>
              <a:rPr lang="en-US" dirty="0">
                <a:hlinkClick r:id="rId4"/>
              </a:rPr>
              <a:t>/3/</a:t>
            </a:r>
            <a:endParaRPr lang="en-US" dirty="0"/>
          </a:p>
        </p:txBody>
      </p:sp>
      <p:sp>
        <p:nvSpPr>
          <p:cNvPr id="3" name="Rectangle 2">
            <a:extLst>
              <a:ext uri="{FF2B5EF4-FFF2-40B4-BE49-F238E27FC236}">
                <a16:creationId xmlns:a16="http://schemas.microsoft.com/office/drawing/2014/main" id="{FCA5972A-6257-0A0D-5412-6EFE631B5145}"/>
              </a:ext>
            </a:extLst>
          </p:cNvPr>
          <p:cNvSpPr/>
          <p:nvPr/>
        </p:nvSpPr>
        <p:spPr>
          <a:xfrm>
            <a:off x="2310598" y="3966741"/>
            <a:ext cx="874036" cy="426583"/>
          </a:xfrm>
          <a:prstGeom prst="rect">
            <a:avLst/>
          </a:prstGeom>
          <a:noFill/>
          <a:ln w="635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713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9D6-11E3-405E-86BD-071824858505}"/>
              </a:ext>
            </a:extLst>
          </p:cNvPr>
          <p:cNvSpPr>
            <a:spLocks noGrp="1"/>
          </p:cNvSpPr>
          <p:nvPr>
            <p:ph type="title"/>
          </p:nvPr>
        </p:nvSpPr>
        <p:spPr/>
        <p:txBody>
          <a:bodyPr/>
          <a:lstStyle/>
          <a:p>
            <a:r>
              <a:rPr lang="en-US" dirty="0"/>
              <a:t>Python 2</a:t>
            </a:r>
          </a:p>
        </p:txBody>
      </p:sp>
      <p:sp>
        <p:nvSpPr>
          <p:cNvPr id="3" name="Content Placeholder 2">
            <a:extLst>
              <a:ext uri="{FF2B5EF4-FFF2-40B4-BE49-F238E27FC236}">
                <a16:creationId xmlns:a16="http://schemas.microsoft.com/office/drawing/2014/main" id="{703C91CA-18C9-1CBD-96F4-4EC52C873EAA}"/>
              </a:ext>
            </a:extLst>
          </p:cNvPr>
          <p:cNvSpPr>
            <a:spLocks noGrp="1"/>
          </p:cNvSpPr>
          <p:nvPr>
            <p:ph idx="1"/>
          </p:nvPr>
        </p:nvSpPr>
        <p:spPr/>
        <p:txBody>
          <a:bodyPr/>
          <a:lstStyle/>
          <a:p>
            <a:pPr marL="457200" indent="-457200">
              <a:buFont typeface="Arial" panose="020B0604020202020204" pitchFamily="34" charset="0"/>
              <a:buChar char="•"/>
            </a:pPr>
            <a:r>
              <a:rPr lang="en-US" dirty="0"/>
              <a:t>January 1, 2020 - Python 2 </a:t>
            </a:r>
            <a:r>
              <a:rPr lang="en-US" b="1" dirty="0">
                <a:solidFill>
                  <a:schemeClr val="tx1"/>
                </a:solidFill>
              </a:rPr>
              <a:t>stopped</a:t>
            </a:r>
            <a:r>
              <a:rPr lang="en-US" dirty="0"/>
              <a:t> receiving support.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Python 2 and Python 3 are not compatible – e.g., print.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will only use </a:t>
            </a:r>
            <a:r>
              <a:rPr lang="en-US" dirty="0">
                <a:solidFill>
                  <a:schemeClr val="tx1"/>
                </a:solidFill>
              </a:rPr>
              <a:t>Python 3</a:t>
            </a:r>
            <a:r>
              <a:rPr lang="en-US" dirty="0"/>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88171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5136</TotalTime>
  <Words>2513</Words>
  <Application>Microsoft Macintosh PowerPoint</Application>
  <PresentationFormat>Widescreen</PresentationFormat>
  <Paragraphs>326</Paragraphs>
  <Slides>32</Slides>
  <Notes>24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Georgia</vt:lpstr>
      <vt:lpstr>Tungsten Book</vt:lpstr>
      <vt:lpstr>Tungsten Medium</vt:lpstr>
      <vt:lpstr>Office Theme</vt:lpstr>
      <vt:lpstr>Introduction to Python</vt:lpstr>
      <vt:lpstr>License and Disclaimer</vt:lpstr>
      <vt:lpstr>Workshop Materials</vt:lpstr>
      <vt:lpstr>Topics</vt:lpstr>
      <vt:lpstr>What is Python?</vt:lpstr>
      <vt:lpstr>Helpful Links</vt:lpstr>
      <vt:lpstr>Python.org</vt:lpstr>
      <vt:lpstr>Documentation</vt:lpstr>
      <vt:lpstr>Python 2</vt:lpstr>
      <vt:lpstr>Python Package Index</vt:lpstr>
      <vt:lpstr>Python Enhancement Proposals</vt:lpstr>
      <vt:lpstr>Installation</vt:lpstr>
      <vt:lpstr>No installation required today!</vt:lpstr>
      <vt:lpstr>Command Line</vt:lpstr>
      <vt:lpstr>IDE’s – Many Options</vt:lpstr>
      <vt:lpstr>IDE’s – PyCharm</vt:lpstr>
      <vt:lpstr>IDE’s – Visual Studio Code</vt:lpstr>
      <vt:lpstr>Jupyter Project</vt:lpstr>
      <vt:lpstr>Jupyter Notebook</vt:lpstr>
      <vt:lpstr>Jupyter Lab</vt:lpstr>
      <vt:lpstr>Jupyter Hub</vt:lpstr>
      <vt:lpstr>Voilà</vt:lpstr>
      <vt:lpstr>Anaconda</vt:lpstr>
      <vt:lpstr>Google Colab</vt:lpstr>
      <vt:lpstr>Google Colab</vt:lpstr>
      <vt:lpstr>Workshop Materials</vt:lpstr>
      <vt:lpstr>Python (Colab)</vt:lpstr>
      <vt:lpstr>“Quote, statistic call out, or closing slide to go here”</vt:lpstr>
      <vt:lpstr>Break Return @ </vt:lpstr>
      <vt:lpstr>Lunch Return @ </vt:lpstr>
      <vt:lpstr>Workshop Materials</vt:lpstr>
      <vt:lpstr>Thank you!</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Larua Root</dc:creator>
  <cp:lastModifiedBy>Hielsberg, Matthew T</cp:lastModifiedBy>
  <cp:revision>78</cp:revision>
  <dcterms:created xsi:type="dcterms:W3CDTF">2017-04-06T15:59:40Z</dcterms:created>
  <dcterms:modified xsi:type="dcterms:W3CDTF">2022-08-07T16:40:25Z</dcterms:modified>
</cp:coreProperties>
</file>